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 id="2147483664" r:id="rId4"/>
    <p:sldMasterId id="2147483676" r:id="rId5"/>
    <p:sldMasterId id="2147483678" r:id="rId6"/>
  </p:sldMasterIdLst>
  <p:notesMasterIdLst>
    <p:notesMasterId r:id="rId28"/>
  </p:notesMasterIdLst>
  <p:handoutMasterIdLst>
    <p:handoutMasterId r:id="rId29"/>
  </p:handoutMasterIdLst>
  <p:sldIdLst>
    <p:sldId id="261" r:id="rId7"/>
    <p:sldId id="263" r:id="rId8"/>
    <p:sldId id="267" r:id="rId9"/>
    <p:sldId id="266" r:id="rId10"/>
    <p:sldId id="264" r:id="rId11"/>
    <p:sldId id="265" r:id="rId12"/>
    <p:sldId id="258" r:id="rId13"/>
    <p:sldId id="260" r:id="rId14"/>
    <p:sldId id="274" r:id="rId15"/>
    <p:sldId id="275" r:id="rId16"/>
    <p:sldId id="278" r:id="rId17"/>
    <p:sldId id="277" r:id="rId18"/>
    <p:sldId id="276" r:id="rId19"/>
    <p:sldId id="279" r:id="rId20"/>
    <p:sldId id="268" r:id="rId21"/>
    <p:sldId id="269" r:id="rId22"/>
    <p:sldId id="270" r:id="rId23"/>
    <p:sldId id="271" r:id="rId24"/>
    <p:sldId id="272" r:id="rId25"/>
    <p:sldId id="259" r:id="rId26"/>
    <p:sldId id="25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24" autoAdjust="0"/>
  </p:normalViewPr>
  <p:slideViewPr>
    <p:cSldViewPr>
      <p:cViewPr varScale="1">
        <p:scale>
          <a:sx n="59" d="100"/>
          <a:sy n="59" d="100"/>
        </p:scale>
        <p:origin x="-787"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7937167675981917"/>
          <c:y val="4.0886555847185771E-2"/>
          <c:w val="0.68708362919310562"/>
          <c:h val="0.89619818194560308"/>
        </c:manualLayout>
      </c:layout>
      <c:scatterChart>
        <c:scatterStyle val="lineMarker"/>
        <c:varyColors val="0"/>
        <c:ser>
          <c:idx val="0"/>
          <c:order val="0"/>
          <c:tx>
            <c:strRef>
              <c:f>Sheet1!$B$1</c:f>
              <c:strCache>
                <c:ptCount val="1"/>
                <c:pt idx="0">
                  <c:v>EU-WEST</c:v>
                </c:pt>
              </c:strCache>
            </c:strRef>
          </c:tx>
          <c:spPr>
            <a:ln w="63500" cmpd="sng">
              <a:solidFill>
                <a:srgbClr val="7030A0"/>
              </a:solidFill>
              <a:prstDash val="solid"/>
            </a:ln>
          </c:spPr>
          <c:marker>
            <c:symbol val="none"/>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Sheet1!$B$2:$B$62</c:f>
              <c:numCache>
                <c:formatCode>0.00</c:formatCode>
                <c:ptCount val="61"/>
                <c:pt idx="0">
                  <c:v>8.2617978923076905</c:v>
                </c:pt>
                <c:pt idx="1">
                  <c:v>8.2617978923076905</c:v>
                </c:pt>
                <c:pt idx="2">
                  <c:v>8.2617978923076905</c:v>
                </c:pt>
                <c:pt idx="3">
                  <c:v>8.2617978923076905</c:v>
                </c:pt>
                <c:pt idx="4">
                  <c:v>8.2617978923076905</c:v>
                </c:pt>
                <c:pt idx="5">
                  <c:v>8.8859551857142804</c:v>
                </c:pt>
                <c:pt idx="6">
                  <c:v>8.8859551857142804</c:v>
                </c:pt>
                <c:pt idx="7">
                  <c:v>8.8859551857142804</c:v>
                </c:pt>
                <c:pt idx="8">
                  <c:v>8.8859551857142804</c:v>
                </c:pt>
                <c:pt idx="9">
                  <c:v>8.8859551857142804</c:v>
                </c:pt>
                <c:pt idx="10">
                  <c:v>8.8859551857142804</c:v>
                </c:pt>
                <c:pt idx="11">
                  <c:v>8.8859551857142804</c:v>
                </c:pt>
                <c:pt idx="12">
                  <c:v>8.8859551857142804</c:v>
                </c:pt>
                <c:pt idx="13">
                  <c:v>8.9021251857142794</c:v>
                </c:pt>
                <c:pt idx="14">
                  <c:v>9.0502531999999896</c:v>
                </c:pt>
                <c:pt idx="15">
                  <c:v>9.0502531999999896</c:v>
                </c:pt>
                <c:pt idx="16">
                  <c:v>9.0502531999999896</c:v>
                </c:pt>
                <c:pt idx="17">
                  <c:v>9.0502531999999896</c:v>
                </c:pt>
                <c:pt idx="18">
                  <c:v>9.0502531999999896</c:v>
                </c:pt>
                <c:pt idx="19">
                  <c:v>9.0502531999999896</c:v>
                </c:pt>
                <c:pt idx="20">
                  <c:v>9.9029197</c:v>
                </c:pt>
                <c:pt idx="21">
                  <c:v>9.6529197</c:v>
                </c:pt>
                <c:pt idx="22">
                  <c:v>10.211749549999899</c:v>
                </c:pt>
                <c:pt idx="23">
                  <c:v>10.4059333714285</c:v>
                </c:pt>
                <c:pt idx="24">
                  <c:v>10.3367111357142</c:v>
                </c:pt>
                <c:pt idx="25">
                  <c:v>10.3367111357142</c:v>
                </c:pt>
                <c:pt idx="26">
                  <c:v>10.446749814285701</c:v>
                </c:pt>
                <c:pt idx="27">
                  <c:v>10.5070129571428</c:v>
                </c:pt>
                <c:pt idx="28">
                  <c:v>10.7243133142857</c:v>
                </c:pt>
                <c:pt idx="29">
                  <c:v>10.947133021428501</c:v>
                </c:pt>
                <c:pt idx="30">
                  <c:v>11.2127628785714</c:v>
                </c:pt>
                <c:pt idx="31">
                  <c:v>11.397233721428501</c:v>
                </c:pt>
                <c:pt idx="32">
                  <c:v>11.8111354</c:v>
                </c:pt>
                <c:pt idx="33">
                  <c:v>12.0195437214285</c:v>
                </c:pt>
                <c:pt idx="34">
                  <c:v>12.0918832928571</c:v>
                </c:pt>
                <c:pt idx="35">
                  <c:v>12.0918832928571</c:v>
                </c:pt>
                <c:pt idx="36">
                  <c:v>12.4477557214285</c:v>
                </c:pt>
                <c:pt idx="37">
                  <c:v>12.5191842928571</c:v>
                </c:pt>
                <c:pt idx="38">
                  <c:v>12.5191842928571</c:v>
                </c:pt>
                <c:pt idx="39">
                  <c:v>13.033691149999999</c:v>
                </c:pt>
                <c:pt idx="40">
                  <c:v>13.025404578571401</c:v>
                </c:pt>
                <c:pt idx="41">
                  <c:v>13.025245778571399</c:v>
                </c:pt>
                <c:pt idx="42">
                  <c:v>13.025245778571399</c:v>
                </c:pt>
                <c:pt idx="43">
                  <c:v>13.596525935714199</c:v>
                </c:pt>
                <c:pt idx="44">
                  <c:v>14.5932559357142</c:v>
                </c:pt>
                <c:pt idx="45">
                  <c:v>14.312532235714199</c:v>
                </c:pt>
                <c:pt idx="46">
                  <c:v>13.938487950000001</c:v>
                </c:pt>
                <c:pt idx="47">
                  <c:v>14.221882307142801</c:v>
                </c:pt>
                <c:pt idx="48">
                  <c:v>14.2900408785714</c:v>
                </c:pt>
                <c:pt idx="49">
                  <c:v>14.5566054928571</c:v>
                </c:pt>
                <c:pt idx="50">
                  <c:v>14.5821697642857</c:v>
                </c:pt>
                <c:pt idx="51">
                  <c:v>14.825409435714199</c:v>
                </c:pt>
                <c:pt idx="52">
                  <c:v>14.825409435714199</c:v>
                </c:pt>
                <c:pt idx="53">
                  <c:v>14.8058648857142</c:v>
                </c:pt>
                <c:pt idx="54">
                  <c:v>14.800223242857101</c:v>
                </c:pt>
                <c:pt idx="55">
                  <c:v>14.800223242857101</c:v>
                </c:pt>
                <c:pt idx="56">
                  <c:v>14.800223242857101</c:v>
                </c:pt>
              </c:numCache>
            </c:numRef>
          </c:yVal>
          <c:smooth val="0"/>
        </c:ser>
        <c:ser>
          <c:idx val="1"/>
          <c:order val="1"/>
          <c:tx>
            <c:strRef>
              <c:f>Sheet1!$C$1</c:f>
              <c:strCache>
                <c:ptCount val="1"/>
                <c:pt idx="0">
                  <c:v>EU-EAST</c:v>
                </c:pt>
              </c:strCache>
            </c:strRef>
          </c:tx>
          <c:spPr>
            <a:ln w="63500">
              <a:solidFill>
                <a:schemeClr val="accent3">
                  <a:lumMod val="50000"/>
                </a:schemeClr>
              </a:solidFill>
            </a:ln>
          </c:spPr>
          <c:marker>
            <c:symbol val="square"/>
            <c:size val="5"/>
            <c:spPr>
              <a:solidFill>
                <a:schemeClr val="accent3">
                  <a:lumMod val="50000"/>
                </a:schemeClr>
              </a:solidFill>
            </c:spPr>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Sheet1!$C$2:$C$62</c:f>
              <c:numCache>
                <c:formatCode>General</c:formatCode>
                <c:ptCount val="61"/>
                <c:pt idx="40" formatCode="0.00">
                  <c:v>2.5</c:v>
                </c:pt>
                <c:pt idx="41" formatCode="0.00">
                  <c:v>2.8333333333333299</c:v>
                </c:pt>
                <c:pt idx="42" formatCode="0.00">
                  <c:v>2.125</c:v>
                </c:pt>
                <c:pt idx="43" formatCode="0.00">
                  <c:v>1.7</c:v>
                </c:pt>
                <c:pt idx="44" formatCode="0.00">
                  <c:v>1.9</c:v>
                </c:pt>
                <c:pt idx="45" formatCode="0.00">
                  <c:v>2.2999999999999998</c:v>
                </c:pt>
                <c:pt idx="46" formatCode="0.00">
                  <c:v>2.4</c:v>
                </c:pt>
                <c:pt idx="47" formatCode="0.00">
                  <c:v>2.4</c:v>
                </c:pt>
                <c:pt idx="48" formatCode="0.00">
                  <c:v>2.8</c:v>
                </c:pt>
                <c:pt idx="49" formatCode="0.00">
                  <c:v>3.5</c:v>
                </c:pt>
                <c:pt idx="50" formatCode="0.00">
                  <c:v>4.2</c:v>
                </c:pt>
                <c:pt idx="51" formatCode="0.00">
                  <c:v>4.2</c:v>
                </c:pt>
                <c:pt idx="52" formatCode="0.00">
                  <c:v>4.7</c:v>
                </c:pt>
                <c:pt idx="53" formatCode="0.00">
                  <c:v>4.5999999999999996</c:v>
                </c:pt>
                <c:pt idx="54" formatCode="0.00">
                  <c:v>4.5999999999999996</c:v>
                </c:pt>
                <c:pt idx="55" formatCode="0.00">
                  <c:v>4.5999999999999996</c:v>
                </c:pt>
                <c:pt idx="56" formatCode="0.00">
                  <c:v>4.5999999999999996</c:v>
                </c:pt>
              </c:numCache>
            </c:numRef>
          </c:yVal>
          <c:smooth val="0"/>
        </c:ser>
        <c:ser>
          <c:idx val="2"/>
          <c:order val="2"/>
          <c:tx>
            <c:strRef>
              <c:f>Sheet1!$D$1</c:f>
              <c:strCache>
                <c:ptCount val="1"/>
                <c:pt idx="0">
                  <c:v>OECD-OTHER</c:v>
                </c:pt>
              </c:strCache>
            </c:strRef>
          </c:tx>
          <c:spPr>
            <a:ln w="63500">
              <a:solidFill>
                <a:srgbClr val="0070C0"/>
              </a:solidFill>
              <a:prstDash val="dash"/>
            </a:ln>
          </c:spPr>
          <c:marker>
            <c:symbol val="none"/>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Sheet1!$D$2:$D$62</c:f>
              <c:numCache>
                <c:formatCode>0.00</c:formatCode>
                <c:ptCount val="61"/>
                <c:pt idx="0">
                  <c:v>10.691454544444399</c:v>
                </c:pt>
                <c:pt idx="1">
                  <c:v>10.691454544444399</c:v>
                </c:pt>
                <c:pt idx="2">
                  <c:v>11.135898988888799</c:v>
                </c:pt>
                <c:pt idx="3">
                  <c:v>11.135898988888799</c:v>
                </c:pt>
                <c:pt idx="4">
                  <c:v>11.135898988888799</c:v>
                </c:pt>
                <c:pt idx="5">
                  <c:v>11.135898988888799</c:v>
                </c:pt>
                <c:pt idx="6">
                  <c:v>11.135898988888799</c:v>
                </c:pt>
                <c:pt idx="7">
                  <c:v>11.135898988888799</c:v>
                </c:pt>
                <c:pt idx="8">
                  <c:v>11.135898988888799</c:v>
                </c:pt>
                <c:pt idx="9">
                  <c:v>11.1449722888888</c:v>
                </c:pt>
                <c:pt idx="10">
                  <c:v>11.357560733333299</c:v>
                </c:pt>
                <c:pt idx="11">
                  <c:v>11.246449622222199</c:v>
                </c:pt>
                <c:pt idx="12">
                  <c:v>11.246449622222199</c:v>
                </c:pt>
                <c:pt idx="13">
                  <c:v>11.556539344444399</c:v>
                </c:pt>
                <c:pt idx="14">
                  <c:v>11.556539344444399</c:v>
                </c:pt>
                <c:pt idx="15">
                  <c:v>11.5590068999999</c:v>
                </c:pt>
                <c:pt idx="16">
                  <c:v>11.5594815666666</c:v>
                </c:pt>
                <c:pt idx="17">
                  <c:v>11.560193677777701</c:v>
                </c:pt>
                <c:pt idx="18">
                  <c:v>11.560193677777701</c:v>
                </c:pt>
                <c:pt idx="19">
                  <c:v>11.560193677777701</c:v>
                </c:pt>
                <c:pt idx="20">
                  <c:v>11.5602999</c:v>
                </c:pt>
                <c:pt idx="21">
                  <c:v>11.5602999</c:v>
                </c:pt>
                <c:pt idx="22">
                  <c:v>11.5602999</c:v>
                </c:pt>
                <c:pt idx="23">
                  <c:v>11.5648531222222</c:v>
                </c:pt>
                <c:pt idx="24">
                  <c:v>12.190705400000001</c:v>
                </c:pt>
                <c:pt idx="25">
                  <c:v>12.857609399999999</c:v>
                </c:pt>
                <c:pt idx="26">
                  <c:v>12.857609399999999</c:v>
                </c:pt>
                <c:pt idx="27">
                  <c:v>12.857609399999999</c:v>
                </c:pt>
                <c:pt idx="28">
                  <c:v>12.8709027111111</c:v>
                </c:pt>
                <c:pt idx="29">
                  <c:v>12.8711401555555</c:v>
                </c:pt>
                <c:pt idx="30">
                  <c:v>12.881896822222201</c:v>
                </c:pt>
                <c:pt idx="31">
                  <c:v>12.881896822222201</c:v>
                </c:pt>
                <c:pt idx="32">
                  <c:v>12.881896822222201</c:v>
                </c:pt>
                <c:pt idx="33">
                  <c:v>12.881896822222201</c:v>
                </c:pt>
                <c:pt idx="34">
                  <c:v>12.881896822222201</c:v>
                </c:pt>
                <c:pt idx="35">
                  <c:v>12.881896822222201</c:v>
                </c:pt>
                <c:pt idx="36">
                  <c:v>12.8833209333333</c:v>
                </c:pt>
                <c:pt idx="37">
                  <c:v>12.8833209333333</c:v>
                </c:pt>
                <c:pt idx="38">
                  <c:v>12.8833209333333</c:v>
                </c:pt>
                <c:pt idx="39">
                  <c:v>12.971337333333301</c:v>
                </c:pt>
                <c:pt idx="40">
                  <c:v>12.971337333333301</c:v>
                </c:pt>
                <c:pt idx="41">
                  <c:v>13.638004</c:v>
                </c:pt>
                <c:pt idx="42">
                  <c:v>13.6384930222222</c:v>
                </c:pt>
                <c:pt idx="43">
                  <c:v>13.6384930222222</c:v>
                </c:pt>
                <c:pt idx="44">
                  <c:v>13.6384930222222</c:v>
                </c:pt>
                <c:pt idx="45">
                  <c:v>13.8586823555555</c:v>
                </c:pt>
                <c:pt idx="46">
                  <c:v>13.8586823555555</c:v>
                </c:pt>
                <c:pt idx="47">
                  <c:v>13.8586823555555</c:v>
                </c:pt>
                <c:pt idx="48">
                  <c:v>13.8586823555555</c:v>
                </c:pt>
                <c:pt idx="49">
                  <c:v>14.0811026444444</c:v>
                </c:pt>
                <c:pt idx="50">
                  <c:v>14.3033248666666</c:v>
                </c:pt>
                <c:pt idx="51">
                  <c:v>14.3053577555555</c:v>
                </c:pt>
                <c:pt idx="52">
                  <c:v>14.3056764222222</c:v>
                </c:pt>
                <c:pt idx="53">
                  <c:v>14.4167875333333</c:v>
                </c:pt>
                <c:pt idx="54">
                  <c:v>14.4167875333333</c:v>
                </c:pt>
                <c:pt idx="55">
                  <c:v>14.4167875333333</c:v>
                </c:pt>
                <c:pt idx="56">
                  <c:v>14.420724017777699</c:v>
                </c:pt>
              </c:numCache>
            </c:numRef>
          </c:yVal>
          <c:smooth val="0"/>
        </c:ser>
        <c:dLbls>
          <c:showLegendKey val="0"/>
          <c:showVal val="0"/>
          <c:showCatName val="0"/>
          <c:showSerName val="0"/>
          <c:showPercent val="0"/>
          <c:showBubbleSize val="0"/>
        </c:dLbls>
        <c:axId val="51911296"/>
        <c:axId val="51913088"/>
      </c:scatterChart>
      <c:valAx>
        <c:axId val="51911296"/>
        <c:scaling>
          <c:orientation val="minMax"/>
          <c:max val="2010"/>
          <c:min val="1950"/>
        </c:scaling>
        <c:delete val="0"/>
        <c:axPos val="b"/>
        <c:numFmt formatCode="General" sourceLinked="1"/>
        <c:majorTickMark val="out"/>
        <c:minorTickMark val="none"/>
        <c:tickLblPos val="nextTo"/>
        <c:txPr>
          <a:bodyPr/>
          <a:lstStyle/>
          <a:p>
            <a:pPr>
              <a:defRPr sz="1500" b="1"/>
            </a:pPr>
            <a:endParaRPr lang="en-US"/>
          </a:p>
        </c:txPr>
        <c:crossAx val="51913088"/>
        <c:crosses val="autoZero"/>
        <c:crossBetween val="midCat"/>
        <c:majorUnit val="10"/>
      </c:valAx>
      <c:valAx>
        <c:axId val="51913088"/>
        <c:scaling>
          <c:orientation val="minMax"/>
        </c:scaling>
        <c:delete val="0"/>
        <c:axPos val="l"/>
        <c:majorGridlines/>
        <c:numFmt formatCode="0" sourceLinked="0"/>
        <c:majorTickMark val="out"/>
        <c:minorTickMark val="none"/>
        <c:tickLblPos val="nextTo"/>
        <c:txPr>
          <a:bodyPr/>
          <a:lstStyle/>
          <a:p>
            <a:pPr>
              <a:defRPr sz="1400" b="1"/>
            </a:pPr>
            <a:endParaRPr lang="en-US"/>
          </a:p>
        </c:txPr>
        <c:crossAx val="51911296"/>
        <c:crosses val="autoZero"/>
        <c:crossBetween val="midCat"/>
      </c:valAx>
    </c:plotArea>
    <c:legend>
      <c:legendPos val="r"/>
      <c:layout>
        <c:manualLayout>
          <c:xMode val="edge"/>
          <c:yMode val="edge"/>
          <c:x val="2.1727037135866063E-3"/>
          <c:y val="0.38728424450819615"/>
          <c:w val="0.24347156203406797"/>
          <c:h val="0.29433740033141853"/>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7937167675981917"/>
          <c:y val="4.0886555847185771E-2"/>
          <c:w val="0.68708362919310562"/>
          <c:h val="0.89619818194560308"/>
        </c:manualLayout>
      </c:layout>
      <c:scatterChart>
        <c:scatterStyle val="lineMarker"/>
        <c:varyColors val="0"/>
        <c:ser>
          <c:idx val="0"/>
          <c:order val="0"/>
          <c:tx>
            <c:strRef>
              <c:f>Sheet1!$B$1</c:f>
              <c:strCache>
                <c:ptCount val="1"/>
                <c:pt idx="0">
                  <c:v>EU-WEST</c:v>
                </c:pt>
              </c:strCache>
            </c:strRef>
          </c:tx>
          <c:spPr>
            <a:ln w="63500" cmpd="sng">
              <a:solidFill>
                <a:srgbClr val="7030A0"/>
              </a:solidFill>
              <a:prstDash val="solid"/>
            </a:ln>
          </c:spPr>
          <c:marker>
            <c:symbol val="none"/>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Sheet1!$B$2:$B$62</c:f>
              <c:numCache>
                <c:formatCode>0.00</c:formatCode>
                <c:ptCount val="61"/>
                <c:pt idx="0">
                  <c:v>8.2617978923076905</c:v>
                </c:pt>
                <c:pt idx="1">
                  <c:v>8.2617978923076905</c:v>
                </c:pt>
                <c:pt idx="2">
                  <c:v>8.2617978923076905</c:v>
                </c:pt>
                <c:pt idx="3">
                  <c:v>8.2617978923076905</c:v>
                </c:pt>
                <c:pt idx="4">
                  <c:v>8.2617978923076905</c:v>
                </c:pt>
                <c:pt idx="5">
                  <c:v>8.8859551857142804</c:v>
                </c:pt>
                <c:pt idx="6">
                  <c:v>8.8859551857142804</c:v>
                </c:pt>
                <c:pt idx="7">
                  <c:v>8.8859551857142804</c:v>
                </c:pt>
                <c:pt idx="8">
                  <c:v>8.8859551857142804</c:v>
                </c:pt>
                <c:pt idx="9">
                  <c:v>8.8859551857142804</c:v>
                </c:pt>
                <c:pt idx="10">
                  <c:v>8.8859551857142804</c:v>
                </c:pt>
                <c:pt idx="11">
                  <c:v>8.8859551857142804</c:v>
                </c:pt>
                <c:pt idx="12">
                  <c:v>8.8859551857142804</c:v>
                </c:pt>
                <c:pt idx="13">
                  <c:v>8.9021251857142794</c:v>
                </c:pt>
                <c:pt idx="14">
                  <c:v>9.0502531999999896</c:v>
                </c:pt>
                <c:pt idx="15">
                  <c:v>9.0502531999999896</c:v>
                </c:pt>
                <c:pt idx="16">
                  <c:v>9.0502531999999896</c:v>
                </c:pt>
                <c:pt idx="17">
                  <c:v>9.0502531999999896</c:v>
                </c:pt>
                <c:pt idx="18">
                  <c:v>9.0502531999999896</c:v>
                </c:pt>
                <c:pt idx="19">
                  <c:v>9.0502531999999896</c:v>
                </c:pt>
                <c:pt idx="20">
                  <c:v>9.9029197</c:v>
                </c:pt>
                <c:pt idx="21">
                  <c:v>9.6529197</c:v>
                </c:pt>
                <c:pt idx="22">
                  <c:v>10.211749549999899</c:v>
                </c:pt>
                <c:pt idx="23">
                  <c:v>10.4059333714285</c:v>
                </c:pt>
                <c:pt idx="24">
                  <c:v>10.3367111357142</c:v>
                </c:pt>
                <c:pt idx="25">
                  <c:v>10.3367111357142</c:v>
                </c:pt>
                <c:pt idx="26">
                  <c:v>10.446749814285701</c:v>
                </c:pt>
                <c:pt idx="27">
                  <c:v>10.5070129571428</c:v>
                </c:pt>
                <c:pt idx="28">
                  <c:v>10.7243133142857</c:v>
                </c:pt>
                <c:pt idx="29">
                  <c:v>10.947133021428501</c:v>
                </c:pt>
                <c:pt idx="30">
                  <c:v>11.2127628785714</c:v>
                </c:pt>
                <c:pt idx="31">
                  <c:v>11.397233721428501</c:v>
                </c:pt>
                <c:pt idx="32">
                  <c:v>11.8111354</c:v>
                </c:pt>
                <c:pt idx="33">
                  <c:v>12.0195437214285</c:v>
                </c:pt>
                <c:pt idx="34">
                  <c:v>12.0918832928571</c:v>
                </c:pt>
                <c:pt idx="35">
                  <c:v>12.0918832928571</c:v>
                </c:pt>
                <c:pt idx="36">
                  <c:v>12.4477557214285</c:v>
                </c:pt>
                <c:pt idx="37">
                  <c:v>12.5191842928571</c:v>
                </c:pt>
                <c:pt idx="38">
                  <c:v>12.5191842928571</c:v>
                </c:pt>
                <c:pt idx="39">
                  <c:v>13.033691149999999</c:v>
                </c:pt>
                <c:pt idx="40">
                  <c:v>13.025404578571401</c:v>
                </c:pt>
                <c:pt idx="41">
                  <c:v>13.025245778571399</c:v>
                </c:pt>
                <c:pt idx="42">
                  <c:v>13.025245778571399</c:v>
                </c:pt>
                <c:pt idx="43">
                  <c:v>13.596525935714199</c:v>
                </c:pt>
                <c:pt idx="44">
                  <c:v>14.5932559357142</c:v>
                </c:pt>
                <c:pt idx="45">
                  <c:v>14.312532235714199</c:v>
                </c:pt>
                <c:pt idx="46">
                  <c:v>13.938487950000001</c:v>
                </c:pt>
                <c:pt idx="47">
                  <c:v>14.221882307142801</c:v>
                </c:pt>
                <c:pt idx="48">
                  <c:v>14.2900408785714</c:v>
                </c:pt>
                <c:pt idx="49">
                  <c:v>14.5566054928571</c:v>
                </c:pt>
                <c:pt idx="50">
                  <c:v>14.5821697642857</c:v>
                </c:pt>
                <c:pt idx="51">
                  <c:v>14.825409435714199</c:v>
                </c:pt>
                <c:pt idx="52">
                  <c:v>14.825409435714199</c:v>
                </c:pt>
                <c:pt idx="53">
                  <c:v>14.8058648857142</c:v>
                </c:pt>
                <c:pt idx="54">
                  <c:v>14.800223242857101</c:v>
                </c:pt>
                <c:pt idx="55">
                  <c:v>14.800223242857101</c:v>
                </c:pt>
                <c:pt idx="56">
                  <c:v>14.800223242857101</c:v>
                </c:pt>
              </c:numCache>
            </c:numRef>
          </c:yVal>
          <c:smooth val="0"/>
        </c:ser>
        <c:ser>
          <c:idx val="1"/>
          <c:order val="1"/>
          <c:tx>
            <c:strRef>
              <c:f>Sheet1!$C$1</c:f>
              <c:strCache>
                <c:ptCount val="1"/>
                <c:pt idx="0">
                  <c:v>EU-EAST</c:v>
                </c:pt>
              </c:strCache>
            </c:strRef>
          </c:tx>
          <c:spPr>
            <a:ln w="63500">
              <a:solidFill>
                <a:schemeClr val="accent3">
                  <a:lumMod val="50000"/>
                </a:schemeClr>
              </a:solidFill>
            </a:ln>
          </c:spPr>
          <c:marker>
            <c:symbol val="square"/>
            <c:size val="5"/>
            <c:spPr>
              <a:solidFill>
                <a:schemeClr val="accent3">
                  <a:lumMod val="50000"/>
                </a:schemeClr>
              </a:solidFill>
            </c:spPr>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Sheet1!$C$2:$C$62</c:f>
              <c:numCache>
                <c:formatCode>General</c:formatCode>
                <c:ptCount val="61"/>
                <c:pt idx="40" formatCode="0.00">
                  <c:v>2.5</c:v>
                </c:pt>
                <c:pt idx="41" formatCode="0.00">
                  <c:v>2.8333333333333299</c:v>
                </c:pt>
                <c:pt idx="42" formatCode="0.00">
                  <c:v>2.125</c:v>
                </c:pt>
                <c:pt idx="43" formatCode="0.00">
                  <c:v>1.7</c:v>
                </c:pt>
                <c:pt idx="44" formatCode="0.00">
                  <c:v>1.9</c:v>
                </c:pt>
                <c:pt idx="45" formatCode="0.00">
                  <c:v>2.2999999999999998</c:v>
                </c:pt>
                <c:pt idx="46" formatCode="0.00">
                  <c:v>2.4</c:v>
                </c:pt>
                <c:pt idx="47" formatCode="0.00">
                  <c:v>2.4</c:v>
                </c:pt>
                <c:pt idx="48" formatCode="0.00">
                  <c:v>2.8</c:v>
                </c:pt>
                <c:pt idx="49" formatCode="0.00">
                  <c:v>3.5</c:v>
                </c:pt>
                <c:pt idx="50" formatCode="0.00">
                  <c:v>4.2</c:v>
                </c:pt>
                <c:pt idx="51" formatCode="0.00">
                  <c:v>4.2</c:v>
                </c:pt>
                <c:pt idx="52" formatCode="0.00">
                  <c:v>4.7</c:v>
                </c:pt>
                <c:pt idx="53" formatCode="0.00">
                  <c:v>4.5999999999999996</c:v>
                </c:pt>
                <c:pt idx="54" formatCode="0.00">
                  <c:v>4.5999999999999996</c:v>
                </c:pt>
                <c:pt idx="55" formatCode="0.00">
                  <c:v>4.5999999999999996</c:v>
                </c:pt>
                <c:pt idx="56" formatCode="0.00">
                  <c:v>4.5999999999999996</c:v>
                </c:pt>
              </c:numCache>
            </c:numRef>
          </c:yVal>
          <c:smooth val="0"/>
        </c:ser>
        <c:ser>
          <c:idx val="2"/>
          <c:order val="2"/>
          <c:tx>
            <c:strRef>
              <c:f>Sheet1!$D$1</c:f>
              <c:strCache>
                <c:ptCount val="1"/>
                <c:pt idx="0">
                  <c:v>OECD-OTHER</c:v>
                </c:pt>
              </c:strCache>
            </c:strRef>
          </c:tx>
          <c:spPr>
            <a:ln w="63500">
              <a:solidFill>
                <a:srgbClr val="0070C0"/>
              </a:solidFill>
              <a:prstDash val="dash"/>
            </a:ln>
          </c:spPr>
          <c:marker>
            <c:symbol val="none"/>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Sheet1!$D$2:$D$62</c:f>
              <c:numCache>
                <c:formatCode>0.00</c:formatCode>
                <c:ptCount val="61"/>
                <c:pt idx="0">
                  <c:v>10.691454544444399</c:v>
                </c:pt>
                <c:pt idx="1">
                  <c:v>10.691454544444399</c:v>
                </c:pt>
                <c:pt idx="2">
                  <c:v>11.135898988888799</c:v>
                </c:pt>
                <c:pt idx="3">
                  <c:v>11.135898988888799</c:v>
                </c:pt>
                <c:pt idx="4">
                  <c:v>11.135898988888799</c:v>
                </c:pt>
                <c:pt idx="5">
                  <c:v>11.135898988888799</c:v>
                </c:pt>
                <c:pt idx="6">
                  <c:v>11.135898988888799</c:v>
                </c:pt>
                <c:pt idx="7">
                  <c:v>11.135898988888799</c:v>
                </c:pt>
                <c:pt idx="8">
                  <c:v>11.135898988888799</c:v>
                </c:pt>
                <c:pt idx="9">
                  <c:v>11.1449722888888</c:v>
                </c:pt>
                <c:pt idx="10">
                  <c:v>11.357560733333299</c:v>
                </c:pt>
                <c:pt idx="11">
                  <c:v>11.246449622222199</c:v>
                </c:pt>
                <c:pt idx="12">
                  <c:v>11.246449622222199</c:v>
                </c:pt>
                <c:pt idx="13">
                  <c:v>11.556539344444399</c:v>
                </c:pt>
                <c:pt idx="14">
                  <c:v>11.556539344444399</c:v>
                </c:pt>
                <c:pt idx="15">
                  <c:v>11.5590068999999</c:v>
                </c:pt>
                <c:pt idx="16">
                  <c:v>11.5594815666666</c:v>
                </c:pt>
                <c:pt idx="17">
                  <c:v>11.560193677777701</c:v>
                </c:pt>
                <c:pt idx="18">
                  <c:v>11.560193677777701</c:v>
                </c:pt>
                <c:pt idx="19">
                  <c:v>11.560193677777701</c:v>
                </c:pt>
                <c:pt idx="20">
                  <c:v>11.5602999</c:v>
                </c:pt>
                <c:pt idx="21">
                  <c:v>11.5602999</c:v>
                </c:pt>
                <c:pt idx="22">
                  <c:v>11.5602999</c:v>
                </c:pt>
                <c:pt idx="23">
                  <c:v>11.5648531222222</c:v>
                </c:pt>
                <c:pt idx="24">
                  <c:v>12.190705400000001</c:v>
                </c:pt>
                <c:pt idx="25">
                  <c:v>12.857609399999999</c:v>
                </c:pt>
                <c:pt idx="26">
                  <c:v>12.857609399999999</c:v>
                </c:pt>
                <c:pt idx="27">
                  <c:v>12.857609399999999</c:v>
                </c:pt>
                <c:pt idx="28">
                  <c:v>12.8709027111111</c:v>
                </c:pt>
                <c:pt idx="29">
                  <c:v>12.8711401555555</c:v>
                </c:pt>
                <c:pt idx="30">
                  <c:v>12.881896822222201</c:v>
                </c:pt>
                <c:pt idx="31">
                  <c:v>12.881896822222201</c:v>
                </c:pt>
                <c:pt idx="32">
                  <c:v>12.881896822222201</c:v>
                </c:pt>
                <c:pt idx="33">
                  <c:v>12.881896822222201</c:v>
                </c:pt>
                <c:pt idx="34">
                  <c:v>12.881896822222201</c:v>
                </c:pt>
                <c:pt idx="35">
                  <c:v>12.881896822222201</c:v>
                </c:pt>
                <c:pt idx="36">
                  <c:v>12.8833209333333</c:v>
                </c:pt>
                <c:pt idx="37">
                  <c:v>12.8833209333333</c:v>
                </c:pt>
                <c:pt idx="38">
                  <c:v>12.8833209333333</c:v>
                </c:pt>
                <c:pt idx="39">
                  <c:v>12.971337333333301</c:v>
                </c:pt>
                <c:pt idx="40">
                  <c:v>12.971337333333301</c:v>
                </c:pt>
                <c:pt idx="41">
                  <c:v>13.638004</c:v>
                </c:pt>
                <c:pt idx="42">
                  <c:v>13.6384930222222</c:v>
                </c:pt>
                <c:pt idx="43">
                  <c:v>13.6384930222222</c:v>
                </c:pt>
                <c:pt idx="44">
                  <c:v>13.6384930222222</c:v>
                </c:pt>
                <c:pt idx="45">
                  <c:v>13.8586823555555</c:v>
                </c:pt>
                <c:pt idx="46">
                  <c:v>13.8586823555555</c:v>
                </c:pt>
                <c:pt idx="47">
                  <c:v>13.8586823555555</c:v>
                </c:pt>
                <c:pt idx="48">
                  <c:v>13.8586823555555</c:v>
                </c:pt>
                <c:pt idx="49">
                  <c:v>14.0811026444444</c:v>
                </c:pt>
                <c:pt idx="50">
                  <c:v>14.3033248666666</c:v>
                </c:pt>
                <c:pt idx="51">
                  <c:v>14.3053577555555</c:v>
                </c:pt>
                <c:pt idx="52">
                  <c:v>14.3056764222222</c:v>
                </c:pt>
                <c:pt idx="53">
                  <c:v>14.4167875333333</c:v>
                </c:pt>
                <c:pt idx="54">
                  <c:v>14.4167875333333</c:v>
                </c:pt>
                <c:pt idx="55">
                  <c:v>14.4167875333333</c:v>
                </c:pt>
                <c:pt idx="56">
                  <c:v>14.420724017777699</c:v>
                </c:pt>
              </c:numCache>
            </c:numRef>
          </c:yVal>
          <c:smooth val="0"/>
        </c:ser>
        <c:ser>
          <c:idx val="3"/>
          <c:order val="3"/>
          <c:tx>
            <c:strRef>
              <c:f>Sheet1!$E$1</c:f>
              <c:strCache>
                <c:ptCount val="1"/>
                <c:pt idx="0">
                  <c:v>LATIN-AMERICA</c:v>
                </c:pt>
              </c:strCache>
            </c:strRef>
          </c:tx>
          <c:spPr>
            <a:ln w="63500">
              <a:solidFill>
                <a:srgbClr val="FF0000"/>
              </a:solidFill>
            </a:ln>
          </c:spPr>
          <c:marker>
            <c:symbol val="circle"/>
            <c:size val="5"/>
            <c:spPr>
              <a:solidFill>
                <a:srgbClr val="FF0000"/>
              </a:solidFill>
              <a:ln>
                <a:solidFill>
                  <a:srgbClr val="FF0000"/>
                </a:solidFill>
              </a:ln>
            </c:spPr>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Sheet1!$E$2:$E$62</c:f>
              <c:numCache>
                <c:formatCode>0.00</c:formatCode>
                <c:ptCount val="61"/>
                <c:pt idx="0">
                  <c:v>5.3728320209221296</c:v>
                </c:pt>
                <c:pt idx="1">
                  <c:v>5.3728320209221296</c:v>
                </c:pt>
                <c:pt idx="2">
                  <c:v>5.3728320209221296</c:v>
                </c:pt>
                <c:pt idx="3">
                  <c:v>5.3377237064670888</c:v>
                </c:pt>
                <c:pt idx="4">
                  <c:v>5.3377237064670888</c:v>
                </c:pt>
                <c:pt idx="5">
                  <c:v>5.2461690191465449</c:v>
                </c:pt>
                <c:pt idx="6">
                  <c:v>5.276433843568789</c:v>
                </c:pt>
                <c:pt idx="7">
                  <c:v>5.151433843568789</c:v>
                </c:pt>
                <c:pt idx="8">
                  <c:v>5.151433843568789</c:v>
                </c:pt>
                <c:pt idx="9">
                  <c:v>5.026433843568789</c:v>
                </c:pt>
                <c:pt idx="10">
                  <c:v>5.0264338435687899</c:v>
                </c:pt>
                <c:pt idx="11">
                  <c:v>5.026433843568789</c:v>
                </c:pt>
                <c:pt idx="12">
                  <c:v>4.9392416615216304</c:v>
                </c:pt>
                <c:pt idx="13">
                  <c:v>4.9838791574917227</c:v>
                </c:pt>
                <c:pt idx="14">
                  <c:v>4.5352788574917238</c:v>
                </c:pt>
                <c:pt idx="15">
                  <c:v>4.2733740955869628</c:v>
                </c:pt>
                <c:pt idx="16">
                  <c:v>3.8624034391505018</c:v>
                </c:pt>
                <c:pt idx="17">
                  <c:v>3.9966925284913093</c:v>
                </c:pt>
                <c:pt idx="18">
                  <c:v>4.0472931277593114</c:v>
                </c:pt>
                <c:pt idx="19">
                  <c:v>4.0472931277593114</c:v>
                </c:pt>
                <c:pt idx="20">
                  <c:v>4.0468221896640726</c:v>
                </c:pt>
                <c:pt idx="21">
                  <c:v>4.0468221896640726</c:v>
                </c:pt>
                <c:pt idx="22">
                  <c:v>3.9992031420450256</c:v>
                </c:pt>
                <c:pt idx="23">
                  <c:v>3.9340496938913652</c:v>
                </c:pt>
                <c:pt idx="24">
                  <c:v>3.9340496938913652</c:v>
                </c:pt>
                <c:pt idx="25">
                  <c:v>3.9816687415104139</c:v>
                </c:pt>
                <c:pt idx="26">
                  <c:v>3.4101936365062575</c:v>
                </c:pt>
                <c:pt idx="27">
                  <c:v>3.4101936365062575</c:v>
                </c:pt>
                <c:pt idx="28">
                  <c:v>3.4101936365062575</c:v>
                </c:pt>
                <c:pt idx="29">
                  <c:v>3.5530507793633985</c:v>
                </c:pt>
                <c:pt idx="30">
                  <c:v>3.5540908051808513</c:v>
                </c:pt>
                <c:pt idx="31">
                  <c:v>3.5591712952785817</c:v>
                </c:pt>
                <c:pt idx="32">
                  <c:v>3.8195730571833431</c:v>
                </c:pt>
                <c:pt idx="33">
                  <c:v>3.8709457334334525</c:v>
                </c:pt>
                <c:pt idx="34">
                  <c:v>4.3695974061161058</c:v>
                </c:pt>
                <c:pt idx="35">
                  <c:v>4.6076926442113439</c:v>
                </c:pt>
                <c:pt idx="36">
                  <c:v>4.6076926442113439</c:v>
                </c:pt>
                <c:pt idx="37">
                  <c:v>5.0600735965922965</c:v>
                </c:pt>
                <c:pt idx="38">
                  <c:v>5.3074489448485016</c:v>
                </c:pt>
                <c:pt idx="39">
                  <c:v>5.7034955454450218</c:v>
                </c:pt>
                <c:pt idx="40">
                  <c:v>5.8690689872802748</c:v>
                </c:pt>
                <c:pt idx="41">
                  <c:v>6.0028082211744582</c:v>
                </c:pt>
                <c:pt idx="42">
                  <c:v>6.1912014876780548</c:v>
                </c:pt>
                <c:pt idx="43">
                  <c:v>6.1996830316783829</c:v>
                </c:pt>
                <c:pt idx="44">
                  <c:v>6.4298098788774816</c:v>
                </c:pt>
                <c:pt idx="45">
                  <c:v>6.5250479741155774</c:v>
                </c:pt>
                <c:pt idx="46">
                  <c:v>6.6037681381346367</c:v>
                </c:pt>
                <c:pt idx="47">
                  <c:v>6.7606709501983993</c:v>
                </c:pt>
                <c:pt idx="48">
                  <c:v>6.7605974962445305</c:v>
                </c:pt>
                <c:pt idx="49">
                  <c:v>6.712978448625484</c:v>
                </c:pt>
                <c:pt idx="50">
                  <c:v>6.553946405643968</c:v>
                </c:pt>
                <c:pt idx="51">
                  <c:v>6.553946405643968</c:v>
                </c:pt>
                <c:pt idx="52">
                  <c:v>6.6073129683267675</c:v>
                </c:pt>
                <c:pt idx="53">
                  <c:v>6.7827515910882576</c:v>
                </c:pt>
                <c:pt idx="54">
                  <c:v>6.8418656688348065</c:v>
                </c:pt>
                <c:pt idx="55">
                  <c:v>6.8894847164538549</c:v>
                </c:pt>
                <c:pt idx="56">
                  <c:v>6.8894847164538549</c:v>
                </c:pt>
                <c:pt idx="57">
                  <c:v>6.8894847164538549</c:v>
                </c:pt>
                <c:pt idx="58">
                  <c:v>6.9574257244638193</c:v>
                </c:pt>
                <c:pt idx="59">
                  <c:v>7.1401484814488887</c:v>
                </c:pt>
                <c:pt idx="60">
                  <c:v>7.3345553028048789</c:v>
                </c:pt>
              </c:numCache>
            </c:numRef>
          </c:yVal>
          <c:smooth val="0"/>
        </c:ser>
        <c:ser>
          <c:idx val="4"/>
          <c:order val="4"/>
          <c:tx>
            <c:strRef>
              <c:f>Sheet1!$F$1</c:f>
              <c:strCache>
                <c:ptCount val="1"/>
                <c:pt idx="0">
                  <c:v>SOUTH-EAST ASIA</c:v>
                </c:pt>
              </c:strCache>
            </c:strRef>
          </c:tx>
          <c:spPr>
            <a:ln w="63500">
              <a:solidFill>
                <a:schemeClr val="tx1"/>
              </a:solidFill>
              <a:prstDash val="sysDash"/>
            </a:ln>
          </c:spPr>
          <c:marker>
            <c:symbol val="none"/>
          </c:marker>
          <c:xVal>
            <c:numRef>
              <c:f>Sheet1!$A$2:$A$62</c:f>
              <c:numCache>
                <c:formatCode>General</c:formatCode>
                <c:ptCount val="6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numCache>
            </c:numRef>
          </c:xVal>
          <c:yVal>
            <c:numRef>
              <c:f>Sheet1!$F$2:$F$62</c:f>
              <c:numCache>
                <c:formatCode>0.00</c:formatCode>
                <c:ptCount val="61"/>
                <c:pt idx="0">
                  <c:v>4.6810593648533585</c:v>
                </c:pt>
                <c:pt idx="1">
                  <c:v>4.6810593648533585</c:v>
                </c:pt>
                <c:pt idx="2">
                  <c:v>4.6810593648533585</c:v>
                </c:pt>
                <c:pt idx="3">
                  <c:v>4.6810593648533585</c:v>
                </c:pt>
                <c:pt idx="4">
                  <c:v>4.6810593648533585</c:v>
                </c:pt>
                <c:pt idx="5">
                  <c:v>5.3477260315200255</c:v>
                </c:pt>
                <c:pt idx="6">
                  <c:v>5.3477260315200255</c:v>
                </c:pt>
                <c:pt idx="7">
                  <c:v>7.4197547247835196</c:v>
                </c:pt>
                <c:pt idx="8">
                  <c:v>7.4197547247835196</c:v>
                </c:pt>
                <c:pt idx="9">
                  <c:v>7.4197547247835196</c:v>
                </c:pt>
                <c:pt idx="10">
                  <c:v>7.6697547247835196</c:v>
                </c:pt>
                <c:pt idx="11">
                  <c:v>7.6697547247835196</c:v>
                </c:pt>
                <c:pt idx="12">
                  <c:v>7.6697547247835196</c:v>
                </c:pt>
                <c:pt idx="13">
                  <c:v>7.9467149990723396</c:v>
                </c:pt>
                <c:pt idx="14">
                  <c:v>7.5216841175514908</c:v>
                </c:pt>
                <c:pt idx="15">
                  <c:v>6.0173472940411923</c:v>
                </c:pt>
                <c:pt idx="16">
                  <c:v>5.8159218385378164</c:v>
                </c:pt>
                <c:pt idx="17">
                  <c:v>5.8159218385378164</c:v>
                </c:pt>
                <c:pt idx="18">
                  <c:v>5.8159218385378164</c:v>
                </c:pt>
                <c:pt idx="19">
                  <c:v>5.8159218385378164</c:v>
                </c:pt>
                <c:pt idx="20">
                  <c:v>5.8159218385378164</c:v>
                </c:pt>
                <c:pt idx="21">
                  <c:v>5.8159218385378164</c:v>
                </c:pt>
                <c:pt idx="22">
                  <c:v>5.9032898985378166</c:v>
                </c:pt>
                <c:pt idx="23">
                  <c:v>5.9032898985378166</c:v>
                </c:pt>
                <c:pt idx="24">
                  <c:v>5.5032898985378154</c:v>
                </c:pt>
                <c:pt idx="25">
                  <c:v>5.5032898985378154</c:v>
                </c:pt>
                <c:pt idx="26">
                  <c:v>5.5032898985378154</c:v>
                </c:pt>
                <c:pt idx="27">
                  <c:v>5.5032898985378154</c:v>
                </c:pt>
                <c:pt idx="28">
                  <c:v>5.5041953985378154</c:v>
                </c:pt>
                <c:pt idx="29">
                  <c:v>4.9307068272733927</c:v>
                </c:pt>
                <c:pt idx="30">
                  <c:v>4.9307068272733927</c:v>
                </c:pt>
                <c:pt idx="31">
                  <c:v>4.9307068272733927</c:v>
                </c:pt>
                <c:pt idx="32">
                  <c:v>4.9307068272733927</c:v>
                </c:pt>
                <c:pt idx="33">
                  <c:v>5.1307068272733929</c:v>
                </c:pt>
                <c:pt idx="34">
                  <c:v>5.1307068272733929</c:v>
                </c:pt>
                <c:pt idx="35">
                  <c:v>5.1307068272733929</c:v>
                </c:pt>
                <c:pt idx="36">
                  <c:v>4.9395439701852517</c:v>
                </c:pt>
                <c:pt idx="37">
                  <c:v>4.9395439701852517</c:v>
                </c:pt>
                <c:pt idx="38">
                  <c:v>5.9041953985378166</c:v>
                </c:pt>
                <c:pt idx="39">
                  <c:v>5.9041953985378166</c:v>
                </c:pt>
                <c:pt idx="40">
                  <c:v>5.9218696843615337</c:v>
                </c:pt>
                <c:pt idx="41">
                  <c:v>5.9218696843615337</c:v>
                </c:pt>
                <c:pt idx="42">
                  <c:v>6.1130325414496749</c:v>
                </c:pt>
                <c:pt idx="43">
                  <c:v>6.1130325414496749</c:v>
                </c:pt>
                <c:pt idx="44">
                  <c:v>6.1130325414496749</c:v>
                </c:pt>
                <c:pt idx="45">
                  <c:v>6.1130325414496749</c:v>
                </c:pt>
                <c:pt idx="46">
                  <c:v>6.1130325414496749</c:v>
                </c:pt>
                <c:pt idx="47">
                  <c:v>6.1130325414496749</c:v>
                </c:pt>
                <c:pt idx="48">
                  <c:v>6.1130325414496749</c:v>
                </c:pt>
                <c:pt idx="49">
                  <c:v>6.3424570614496742</c:v>
                </c:pt>
                <c:pt idx="50">
                  <c:v>7.5658227454496751</c:v>
                </c:pt>
                <c:pt idx="51">
                  <c:v>8.7836715246496748</c:v>
                </c:pt>
                <c:pt idx="52">
                  <c:v>8.7969241094496766</c:v>
                </c:pt>
                <c:pt idx="53">
                  <c:v>8.9674995894496767</c:v>
                </c:pt>
                <c:pt idx="54">
                  <c:v>8.9674995894496767</c:v>
                </c:pt>
                <c:pt idx="55">
                  <c:v>10.092164714649675</c:v>
                </c:pt>
                <c:pt idx="56">
                  <c:v>9.8708254669696736</c:v>
                </c:pt>
                <c:pt idx="57">
                  <c:v>9.8705236306496751</c:v>
                </c:pt>
                <c:pt idx="58">
                  <c:v>10.099344476649673</c:v>
                </c:pt>
                <c:pt idx="59">
                  <c:v>10.099646314649673</c:v>
                </c:pt>
                <c:pt idx="60">
                  <c:v>10.099646314649673</c:v>
                </c:pt>
              </c:numCache>
            </c:numRef>
          </c:yVal>
          <c:smooth val="0"/>
        </c:ser>
        <c:dLbls>
          <c:showLegendKey val="0"/>
          <c:showVal val="0"/>
          <c:showCatName val="0"/>
          <c:showSerName val="0"/>
          <c:showPercent val="0"/>
          <c:showBubbleSize val="0"/>
        </c:dLbls>
        <c:axId val="53116288"/>
        <c:axId val="53138560"/>
      </c:scatterChart>
      <c:valAx>
        <c:axId val="53116288"/>
        <c:scaling>
          <c:orientation val="minMax"/>
          <c:max val="2010"/>
          <c:min val="1950"/>
        </c:scaling>
        <c:delete val="0"/>
        <c:axPos val="b"/>
        <c:numFmt formatCode="General" sourceLinked="1"/>
        <c:majorTickMark val="out"/>
        <c:minorTickMark val="none"/>
        <c:tickLblPos val="nextTo"/>
        <c:txPr>
          <a:bodyPr/>
          <a:lstStyle/>
          <a:p>
            <a:pPr>
              <a:defRPr sz="1500" b="1"/>
            </a:pPr>
            <a:endParaRPr lang="en-US"/>
          </a:p>
        </c:txPr>
        <c:crossAx val="53138560"/>
        <c:crosses val="autoZero"/>
        <c:crossBetween val="midCat"/>
        <c:majorUnit val="10"/>
      </c:valAx>
      <c:valAx>
        <c:axId val="53138560"/>
        <c:scaling>
          <c:orientation val="minMax"/>
        </c:scaling>
        <c:delete val="0"/>
        <c:axPos val="l"/>
        <c:majorGridlines/>
        <c:numFmt formatCode="0" sourceLinked="0"/>
        <c:majorTickMark val="out"/>
        <c:minorTickMark val="none"/>
        <c:tickLblPos val="nextTo"/>
        <c:txPr>
          <a:bodyPr/>
          <a:lstStyle/>
          <a:p>
            <a:pPr>
              <a:defRPr sz="1400" b="1"/>
            </a:pPr>
            <a:endParaRPr lang="en-US"/>
          </a:p>
        </c:txPr>
        <c:crossAx val="53116288"/>
        <c:crosses val="autoZero"/>
        <c:crossBetween val="midCat"/>
      </c:valAx>
    </c:plotArea>
    <c:legend>
      <c:legendPos val="r"/>
      <c:layout>
        <c:manualLayout>
          <c:xMode val="edge"/>
          <c:yMode val="edge"/>
          <c:x val="2.1727037135866063E-3"/>
          <c:y val="0.38728424450819615"/>
          <c:w val="0.24347156203406797"/>
          <c:h val="0.47929677997567377"/>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827CC0F-0AF5-4463-9079-8A802290CB26}" type="datetimeFigureOut">
              <a:rPr lang="en-US" smtClean="0"/>
              <a:t>5/13/2012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4F36BE6-5F78-498D-8C3E-768D02FE07CD}" type="slidenum">
              <a:rPr lang="en-US" smtClean="0"/>
              <a:t>‹#›</a:t>
            </a:fld>
            <a:endParaRPr lang="en-US"/>
          </a:p>
        </p:txBody>
      </p:sp>
    </p:spTree>
    <p:extLst>
      <p:ext uri="{BB962C8B-B14F-4D97-AF65-F5344CB8AC3E}">
        <p14:creationId xmlns:p14="http://schemas.microsoft.com/office/powerpoint/2010/main" val="4293110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DE5B4E-5EF3-4F76-8FDA-ADA3792DD1E7}" type="datetimeFigureOut">
              <a:rPr lang="en-US" smtClean="0"/>
              <a:t>5/11/2012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EB09807-3421-473B-9328-720B6A8164E6}" type="slidenum">
              <a:rPr lang="en-US" smtClean="0"/>
              <a:t>‹#›</a:t>
            </a:fld>
            <a:endParaRPr lang="en-US"/>
          </a:p>
        </p:txBody>
      </p:sp>
    </p:spTree>
    <p:extLst>
      <p:ext uri="{BB962C8B-B14F-4D97-AF65-F5344CB8AC3E}">
        <p14:creationId xmlns:p14="http://schemas.microsoft.com/office/powerpoint/2010/main" val="2921074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www.uia.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hangingPunct="1"/>
            <a:fld id="{99D45366-DAA6-4356-A745-EC07741070AC}" type="slidenum">
              <a:rPr lang="en-US" smtClean="0"/>
              <a:pPr eaLnBrk="1" hangingPunct="1"/>
              <a:t>1</a:t>
            </a:fld>
            <a:endParaRPr lang="en-US" smtClean="0"/>
          </a:p>
        </p:txBody>
      </p:sp>
      <p:sp>
        <p:nvSpPr>
          <p:cNvPr id="113667" name="Rectangle 2"/>
          <p:cNvSpPr>
            <a:spLocks noRo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Research Gary</a:t>
            </a:r>
            <a:r>
              <a:rPr lang="en-US" baseline="0" dirty="0" smtClean="0"/>
              <a:t> and I have been engaged in about estimating regional authority in a reasonably robust way across a large number countries. </a:t>
            </a:r>
          </a:p>
          <a:p>
            <a:pPr eaLnBrk="1" hangingPunct="1"/>
            <a:endParaRPr lang="en-US" baseline="0" dirty="0" smtClean="0"/>
          </a:p>
          <a:p>
            <a:pPr eaLnBrk="1" hangingPunct="1"/>
            <a:r>
              <a:rPr lang="en-US" baseline="0" dirty="0" smtClean="0"/>
              <a:t>One part was done and published in a 2010 book. Working hard to extend this to other countries, and while the data are not complete yet, I would like to give you a first look at this.  </a:t>
            </a:r>
            <a:endParaRPr lang="en-US" dirty="0" smtClean="0"/>
          </a:p>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Population</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11</a:t>
            </a:fld>
            <a:endParaRPr lang="en-US"/>
          </a:p>
        </p:txBody>
      </p:sp>
    </p:spTree>
    <p:extLst>
      <p:ext uri="{BB962C8B-B14F-4D97-AF65-F5344CB8AC3E}">
        <p14:creationId xmlns:p14="http://schemas.microsoft.com/office/powerpoint/2010/main" val="977273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elements:</a:t>
            </a:r>
          </a:p>
          <a:p>
            <a:pPr marL="232943" indent="-232943">
              <a:buAutoNum type="arabicParenR"/>
            </a:pPr>
            <a:r>
              <a:rPr lang="en-US" dirty="0" smtClean="0"/>
              <a:t>Regional</a:t>
            </a:r>
            <a:r>
              <a:rPr lang="en-US" baseline="0" dirty="0" smtClean="0"/>
              <a:t> authority tracks regime change</a:t>
            </a:r>
          </a:p>
          <a:p>
            <a:pPr marL="232943" indent="-232943">
              <a:buAutoNum type="arabicParenR"/>
            </a:pPr>
            <a:r>
              <a:rPr lang="en-US" baseline="0" dirty="0" smtClean="0"/>
              <a:t>Federalism does not protect against scaling back authority</a:t>
            </a:r>
          </a:p>
          <a:p>
            <a:pPr marL="232943" indent="-232943">
              <a:buAutoNum type="arabicParenR"/>
            </a:pPr>
            <a:endParaRPr lang="en-US" baseline="0" dirty="0" smtClean="0"/>
          </a:p>
          <a:p>
            <a:pPr marL="232943" indent="-232943">
              <a:buAutoNum type="arabicParenR"/>
            </a:pPr>
            <a:endParaRPr lang="en-US" baseline="0" dirty="0" smtClean="0"/>
          </a:p>
          <a:p>
            <a:pPr marL="232943" indent="-232943">
              <a:buAutoNum type="arabicParenR"/>
            </a:pPr>
            <a:r>
              <a:rPr lang="en-US" baseline="0" dirty="0" smtClean="0"/>
              <a:t>Estimate of regionalization is distinct from authoritarianism/ democracy</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12</a:t>
            </a:fld>
            <a:endParaRPr lang="en-US"/>
          </a:p>
        </p:txBody>
      </p:sp>
    </p:spTree>
    <p:extLst>
      <p:ext uri="{BB962C8B-B14F-4D97-AF65-F5344CB8AC3E}">
        <p14:creationId xmlns:p14="http://schemas.microsoft.com/office/powerpoint/2010/main" val="1797904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15</a:t>
            </a:fld>
            <a:endParaRPr lang="en-US"/>
          </a:p>
        </p:txBody>
      </p:sp>
    </p:spTree>
    <p:extLst>
      <p:ext uri="{BB962C8B-B14F-4D97-AF65-F5344CB8AC3E}">
        <p14:creationId xmlns:p14="http://schemas.microsoft.com/office/powerpoint/2010/main" val="85130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Box</a:t>
            </a:r>
            <a:r>
              <a:rPr lang="en-US" baseline="0" dirty="0" smtClean="0"/>
              <a:t>plot of </a:t>
            </a:r>
            <a:r>
              <a:rPr lang="en-US" baseline="0" dirty="0" err="1" smtClean="0"/>
              <a:t>std</a:t>
            </a:r>
            <a:r>
              <a:rPr lang="en-US" baseline="0" dirty="0" smtClean="0"/>
              <a:t> in RAI for each country (change over time by country).</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20</a:t>
            </a:fld>
            <a:endParaRPr lang="en-US"/>
          </a:p>
        </p:txBody>
      </p:sp>
    </p:spTree>
    <p:extLst>
      <p:ext uri="{BB962C8B-B14F-4D97-AF65-F5344CB8AC3E}">
        <p14:creationId xmlns:p14="http://schemas.microsoft.com/office/powerpoint/2010/main" val="157526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eaLnBrk="1" hangingPunct="1">
              <a:lnSpc>
                <a:spcPct val="80000"/>
              </a:lnSpc>
            </a:pPr>
            <a:r>
              <a:rPr lang="en-US" sz="800" dirty="0"/>
              <a:t>This project has two parts – MLG beneath and above the state</a:t>
            </a:r>
          </a:p>
          <a:p>
            <a:pPr eaLnBrk="1" hangingPunct="1">
              <a:lnSpc>
                <a:spcPct val="80000"/>
              </a:lnSpc>
            </a:pPr>
            <a:endParaRPr lang="en-US" sz="800" dirty="0"/>
          </a:p>
          <a:p>
            <a:pPr eaLnBrk="1" hangingPunct="1">
              <a:lnSpc>
                <a:spcPct val="80000"/>
              </a:lnSpc>
            </a:pPr>
            <a:endParaRPr lang="en-US" sz="800" dirty="0"/>
          </a:p>
          <a:p>
            <a:pPr eaLnBrk="1" hangingPunct="1">
              <a:lnSpc>
                <a:spcPct val="80000"/>
              </a:lnSpc>
            </a:pPr>
            <a:endParaRPr lang="en-US" sz="800" dirty="0"/>
          </a:p>
          <a:p>
            <a:pPr eaLnBrk="1" hangingPunct="1">
              <a:lnSpc>
                <a:spcPct val="80000"/>
              </a:lnSpc>
            </a:pPr>
            <a:r>
              <a:rPr lang="en-US" sz="800" dirty="0"/>
              <a:t>There is a lot of work on regions as meaningful spaces for politics and policy. Raises some interesting questions:</a:t>
            </a:r>
          </a:p>
          <a:p>
            <a:pPr marL="174708" indent="-174708">
              <a:lnSpc>
                <a:spcPct val="80000"/>
              </a:lnSpc>
              <a:buFontTx/>
              <a:buChar char="-"/>
            </a:pPr>
            <a:r>
              <a:rPr lang="en-US" sz="800" dirty="0"/>
              <a:t>How much change, how much variation, and how to unpack. What are the elements of variation </a:t>
            </a:r>
          </a:p>
          <a:p>
            <a:pPr marL="174708" indent="-174708">
              <a:lnSpc>
                <a:spcPct val="80000"/>
              </a:lnSpc>
              <a:buFontTx/>
              <a:buChar char="-"/>
            </a:pPr>
            <a:r>
              <a:rPr lang="en-US" sz="800" dirty="0"/>
              <a:t> </a:t>
            </a:r>
          </a:p>
          <a:p>
            <a:pPr eaLnBrk="1" hangingPunct="1">
              <a:lnSpc>
                <a:spcPct val="80000"/>
              </a:lnSpc>
            </a:pPr>
            <a:endParaRPr lang="en-US" sz="800" dirty="0"/>
          </a:p>
          <a:p>
            <a:pPr eaLnBrk="1" hangingPunct="1">
              <a:lnSpc>
                <a:spcPct val="80000"/>
              </a:lnSpc>
            </a:pPr>
            <a:endParaRPr lang="en-US" sz="800" dirty="0"/>
          </a:p>
          <a:p>
            <a:pPr eaLnBrk="1" hangingPunct="1">
              <a:lnSpc>
                <a:spcPct val="80000"/>
              </a:lnSpc>
            </a:pPr>
            <a:r>
              <a:rPr lang="en-US" sz="800" dirty="0"/>
              <a:t>Problem of decentralization – lumping together levels and dimensions of authority dispersion.</a:t>
            </a:r>
          </a:p>
          <a:p>
            <a:pPr eaLnBrk="1" hangingPunct="1">
              <a:lnSpc>
                <a:spcPct val="80000"/>
              </a:lnSpc>
            </a:pPr>
            <a:r>
              <a:rPr lang="en-US" sz="800" dirty="0"/>
              <a:t>Problem of dyads in IGOs, no unpacking of authority</a:t>
            </a:r>
          </a:p>
          <a:p>
            <a:pPr eaLnBrk="1" hangingPunct="1">
              <a:lnSpc>
                <a:spcPct val="80000"/>
              </a:lnSpc>
            </a:pPr>
            <a:endParaRPr lang="en-US" sz="800" dirty="0"/>
          </a:p>
          <a:p>
            <a:pPr eaLnBrk="1" hangingPunct="1">
              <a:lnSpc>
                <a:spcPct val="80000"/>
              </a:lnSpc>
            </a:pPr>
            <a:r>
              <a:rPr lang="en-US" sz="800" dirty="0"/>
              <a:t>They compress regional and local architecture into a centralization/decentralization dichotomy. Such measures tap the extent to which the national state monopolizes authority, but they do not tell us how government below the national level is structured. They conceive government within countries in </a:t>
            </a:r>
            <a:r>
              <a:rPr lang="en-US" sz="800" dirty="0" err="1"/>
              <a:t>unidimensional</a:t>
            </a:r>
            <a:r>
              <a:rPr lang="en-US" sz="800" dirty="0"/>
              <a:t> terms as the “other,” the “</a:t>
            </a:r>
            <a:r>
              <a:rPr lang="en-US" sz="800" i="1" dirty="0"/>
              <a:t>not</a:t>
            </a:r>
            <a:r>
              <a:rPr lang="en-US" sz="800" dirty="0"/>
              <a:t> central state.” Centralization/decentralization measures, no matter how accurate, are ill-suited for inquiry into the scale and structure of government below the national state </a:t>
            </a:r>
          </a:p>
          <a:p>
            <a:pPr eaLnBrk="1" hangingPunct="1">
              <a:lnSpc>
                <a:spcPct val="80000"/>
              </a:lnSpc>
            </a:pPr>
            <a:r>
              <a:rPr lang="en-GB" sz="800" dirty="0"/>
              <a:t>Regularities that characterize the structure of governance from the national to the local level may become invisible when pressed into a </a:t>
            </a:r>
            <a:r>
              <a:rPr lang="en-GB" sz="800" dirty="0" err="1"/>
              <a:t>unidimensional</a:t>
            </a:r>
            <a:r>
              <a:rPr lang="en-GB" sz="800" dirty="0"/>
              <a:t> measure. </a:t>
            </a:r>
          </a:p>
          <a:p>
            <a:pPr eaLnBrk="1" hangingPunct="1">
              <a:lnSpc>
                <a:spcPct val="80000"/>
              </a:lnSpc>
            </a:pPr>
            <a:r>
              <a:rPr lang="en-US" sz="800" dirty="0" err="1"/>
              <a:t>Brancati’s</a:t>
            </a:r>
            <a:r>
              <a:rPr lang="en-US" sz="800" dirty="0"/>
              <a:t> measure (2006) scores eight countries for 1985 to 2000, Vernon Henderson’s measure (1999) has eight time points, and </a:t>
            </a:r>
            <a:r>
              <a:rPr lang="en-US" sz="800" dirty="0" err="1"/>
              <a:t>Hooghe</a:t>
            </a:r>
            <a:r>
              <a:rPr lang="en-US" sz="800" dirty="0"/>
              <a:t>/Marks’ measure (2001) has four decade-interval time points. </a:t>
            </a:r>
            <a:endParaRPr lang="en-GB" sz="800" dirty="0"/>
          </a:p>
          <a:p>
            <a:pPr eaLnBrk="1" hangingPunct="1">
              <a:lnSpc>
                <a:spcPct val="80000"/>
              </a:lnSpc>
            </a:pPr>
            <a:r>
              <a:rPr lang="en-US" sz="800" dirty="0"/>
              <a:t>Limitations of data have biased theory and theory testing to cross-sectional analysis in which government structure is assumed to be invariant over time. The most comprehensive quantitative survey to date of the consequences of government structure for efficient public policy, political participation, democratic stability, and the incidence of human rights abuse, notes that “as there is little variation over time in governance indicators . . . panel regressions are </a:t>
            </a:r>
            <a:r>
              <a:rPr lang="en-US" sz="800" dirty="0" err="1"/>
              <a:t>inapprorpriate</a:t>
            </a:r>
            <a:r>
              <a:rPr lang="en-US" sz="800" dirty="0"/>
              <a:t>: valid inferences are only available from the sample’s cross-section variation” (Inman 2008, 15). </a:t>
            </a:r>
          </a:p>
          <a:p>
            <a:pPr eaLnBrk="1" hangingPunct="1">
              <a:lnSpc>
                <a:spcPct val="80000"/>
              </a:lnSpc>
            </a:pPr>
            <a:endParaRPr lang="en-US" sz="800" dirty="0"/>
          </a:p>
          <a:p>
            <a:pPr eaLnBrk="1" hangingPunct="1">
              <a:lnSpc>
                <a:spcPct val="80000"/>
              </a:lnSpc>
            </a:pPr>
            <a:r>
              <a:rPr lang="en-US" sz="800" dirty="0"/>
              <a:t>THE PLAGUE OF THE DYADS.</a:t>
            </a:r>
          </a:p>
          <a:p>
            <a:pPr eaLnBrk="1" hangingPunct="1">
              <a:lnSpc>
                <a:spcPct val="80000"/>
              </a:lnSpc>
            </a:pPr>
            <a:r>
              <a:rPr lang="en-US" sz="800" dirty="0"/>
              <a:t>NOT DYADS!!!</a:t>
            </a:r>
          </a:p>
          <a:p>
            <a:pPr eaLnBrk="1" hangingPunct="1">
              <a:lnSpc>
                <a:spcPct val="80000"/>
              </a:lnSpc>
            </a:pPr>
            <a:endParaRPr lang="en-US" sz="800" dirty="0"/>
          </a:p>
          <a:p>
            <a:pPr eaLnBrk="1" hangingPunct="1">
              <a:lnSpc>
                <a:spcPct val="80000"/>
              </a:lnSpc>
            </a:pPr>
            <a:r>
              <a:rPr lang="en-US" sz="800" dirty="0"/>
              <a:t>The most widely used sources of data on international organization provide counts of membership of international governmental organizations (IGOs) for individual states and counts of IGO memberships that are common across dyads of states (Singer and Wallace 1970 with multiple updates, e.g. </a:t>
            </a:r>
            <a:r>
              <a:rPr lang="en-US" sz="800" dirty="0" err="1"/>
              <a:t>Pevehouse</a:t>
            </a:r>
            <a:r>
              <a:rPr lang="en-US" sz="800" dirty="0"/>
              <a:t>, Nordstrom and </a:t>
            </a:r>
            <a:r>
              <a:rPr lang="en-US" sz="800" dirty="0" err="1"/>
              <a:t>Warnke</a:t>
            </a:r>
            <a:r>
              <a:rPr lang="en-US" sz="800" dirty="0"/>
              <a:t> 2004).</a:t>
            </a:r>
            <a:r>
              <a:rPr lang="en-US" sz="800" u="sng" dirty="0">
                <a:hlinkClick r:id="rId3" action="ppaction://hlinksldjump"/>
              </a:rPr>
              <a:t>[1]</a:t>
            </a:r>
            <a:r>
              <a:rPr lang="en-US" sz="800" dirty="0"/>
              <a:t> The first source of data allows one to chart the number of IGO memberships for up to 226 states from the nineteenth century to the present. The second source of data reveals, for the same period, the number of common IGOs memberships for all state dyads, of which there are almost half a million. In recent years, researchers have begun to break away from monistic and dyadic units of analysis by coding networks of states, defined as sets of states connected by alliances, trade networks, and international organizations (</a:t>
            </a:r>
            <a:r>
              <a:rPr lang="en-US" sz="800" dirty="0" err="1"/>
              <a:t>Hafner</a:t>
            </a:r>
            <a:r>
              <a:rPr lang="en-US" sz="800" dirty="0"/>
              <a:t>-Burton and Montgomery 2006). </a:t>
            </a:r>
          </a:p>
          <a:p>
            <a:pPr eaLnBrk="1" hangingPunct="1">
              <a:lnSpc>
                <a:spcPct val="80000"/>
              </a:lnSpc>
            </a:pPr>
            <a:r>
              <a:rPr lang="en-US" sz="800" dirty="0"/>
              <a:t>This approach to data collection has proved useful for the study of international cooperation, but it provides almost no information about the </a:t>
            </a:r>
            <a:r>
              <a:rPr lang="en-US" sz="800" i="1" dirty="0"/>
              <a:t>structure</a:t>
            </a:r>
            <a:r>
              <a:rPr lang="en-US" sz="800" dirty="0"/>
              <a:t> of international governance because it treats international organizations as homogenous units of analysis. Epistemologically these data are state-centric: variation in international governance is reduced to variation in the incidence of </a:t>
            </a:r>
            <a:r>
              <a:rPr lang="en-US" sz="800" i="1" dirty="0"/>
              <a:t>state</a:t>
            </a:r>
            <a:r>
              <a:rPr lang="en-US" sz="800" dirty="0"/>
              <a:t> membership. </a:t>
            </a:r>
          </a:p>
          <a:p>
            <a:pPr eaLnBrk="1" hangingPunct="1">
              <a:lnSpc>
                <a:spcPct val="80000"/>
              </a:lnSpc>
            </a:pPr>
            <a:r>
              <a:rPr lang="en-US" sz="800" dirty="0" err="1"/>
              <a:t>Gartzke</a:t>
            </a:r>
            <a:r>
              <a:rPr lang="en-US" sz="800" dirty="0"/>
              <a:t>, </a:t>
            </a:r>
            <a:r>
              <a:rPr lang="en-US" sz="800" dirty="0" err="1"/>
              <a:t>Boehmer</a:t>
            </a:r>
            <a:r>
              <a:rPr lang="en-US" sz="800" dirty="0"/>
              <a:t>, and Nordstrom </a:t>
            </a:r>
            <a:br>
              <a:rPr lang="en-US" sz="800" dirty="0"/>
            </a:br>
            <a:r>
              <a:rPr lang="en-US" sz="800" u="sng" dirty="0">
                <a:hlinkClick r:id="rId3" action="ppaction://hlinksldjump"/>
              </a:rPr>
              <a:t>[1]</a:t>
            </a:r>
            <a:r>
              <a:rPr lang="en-US" sz="800" dirty="0"/>
              <a:t> Information is derived from the Yearbook of the </a:t>
            </a:r>
            <a:r>
              <a:rPr lang="en-US" sz="800" i="1" dirty="0"/>
              <a:t>Union of International Associations</a:t>
            </a:r>
            <a:r>
              <a:rPr lang="en-US" sz="800" dirty="0"/>
              <a:t> (UIA), a non-profit organization established in 1910 which collects basic information on some 40,000 international governmental and non-governmental bodies (</a:t>
            </a:r>
            <a:r>
              <a:rPr lang="en-US" sz="800" dirty="0">
                <a:hlinkClick r:id="rId4"/>
              </a:rPr>
              <a:t>http://www.uia.org</a:t>
            </a:r>
            <a:r>
              <a:rPr lang="en-US" sz="800" dirty="0"/>
              <a:t>).</a:t>
            </a:r>
          </a:p>
          <a:p>
            <a:pPr eaLnBrk="1" hangingPunct="1">
              <a:lnSpc>
                <a:spcPct val="80000"/>
              </a:lnSpc>
            </a:pPr>
            <a:endParaRPr lang="en-US" sz="800" dirty="0"/>
          </a:p>
          <a:p>
            <a:pPr eaLnBrk="1" hangingPunct="1">
              <a:lnSpc>
                <a:spcPct val="80000"/>
              </a:lnSpc>
            </a:pPr>
            <a:endParaRPr lang="en-US" sz="800" dirty="0"/>
          </a:p>
          <a:p>
            <a:pPr eaLnBrk="1" hangingPunct="1">
              <a:lnSpc>
                <a:spcPct val="80000"/>
              </a:lnSpc>
            </a:pPr>
            <a:endParaRPr lang="en-US" sz="800" dirty="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hangingPunct="1"/>
            <a:fld id="{2A4F43AB-F7B5-4347-9833-4E2427120B51}" type="slidenum">
              <a:rPr lang="en-US">
                <a:solidFill>
                  <a:prstClr val="black"/>
                </a:solidFill>
              </a:rPr>
              <a:pPr eaLnBrk="1" hangingPunct="1"/>
              <a:t>2</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kinds of datasets:</a:t>
            </a:r>
          </a:p>
          <a:p>
            <a:endParaRPr lang="en-US" dirty="0" smtClean="0"/>
          </a:p>
          <a:p>
            <a:pPr marL="174708" indent="-174708">
              <a:buFontTx/>
              <a:buChar char="-"/>
            </a:pPr>
            <a:r>
              <a:rPr lang="en-US" baseline="0" dirty="0" smtClean="0"/>
              <a:t>Substantive datasets –rudimentary, out of date and/or not time series, western</a:t>
            </a:r>
          </a:p>
          <a:p>
            <a:pPr marL="174708" indent="-174708">
              <a:buFontTx/>
              <a:buChar char="-"/>
            </a:pPr>
            <a:r>
              <a:rPr lang="en-US" baseline="0" dirty="0" smtClean="0"/>
              <a:t>Fiscal data sets – fuller time series, but one dimension (spending and revenues) </a:t>
            </a:r>
            <a:endParaRPr lang="en-US" dirty="0" smtClean="0"/>
          </a:p>
          <a:p>
            <a:endParaRPr lang="en-US" dirty="0" smtClean="0"/>
          </a:p>
          <a:p>
            <a:endParaRPr lang="en-US" dirty="0" smtClean="0"/>
          </a:p>
          <a:p>
            <a:endParaRPr lang="en-US" dirty="0" smtClean="0"/>
          </a:p>
          <a:p>
            <a:r>
              <a:rPr lang="en-US" dirty="0" smtClean="0"/>
              <a:t>Number</a:t>
            </a:r>
            <a:r>
              <a:rPr lang="en-US" baseline="0" dirty="0" smtClean="0"/>
              <a:t> </a:t>
            </a:r>
            <a:r>
              <a:rPr lang="en-US" baseline="0" dirty="0" smtClean="0"/>
              <a:t>of dimensions x intervals + time series + regional-level data</a:t>
            </a:r>
          </a:p>
          <a:p>
            <a:r>
              <a:rPr lang="en-US" baseline="0" dirty="0" err="1" smtClean="0"/>
              <a:t>Arzaghi</a:t>
            </a:r>
            <a:r>
              <a:rPr lang="en-US" baseline="0" dirty="0" smtClean="0"/>
              <a:t>-</a:t>
            </a:r>
            <a:r>
              <a:rPr lang="en-US" baseline="0" dirty="0" err="1" smtClean="0"/>
              <a:t>Hend</a:t>
            </a:r>
            <a:r>
              <a:rPr lang="en-US" baseline="0" dirty="0" smtClean="0"/>
              <a:t> + </a:t>
            </a:r>
            <a:r>
              <a:rPr lang="en-US" baseline="0" dirty="0" err="1" smtClean="0"/>
              <a:t>Brancati</a:t>
            </a:r>
            <a:r>
              <a:rPr lang="en-US" baseline="0" dirty="0" smtClean="0"/>
              <a:t>: relatively refined measures, but case selection and limited time series</a:t>
            </a:r>
          </a:p>
          <a:p>
            <a:r>
              <a:rPr lang="en-US" baseline="0" dirty="0" err="1" smtClean="0"/>
              <a:t>Panizza</a:t>
            </a:r>
            <a:r>
              <a:rPr lang="en-US" baseline="0" dirty="0" smtClean="0"/>
              <a:t>, </a:t>
            </a:r>
            <a:r>
              <a:rPr lang="en-US" baseline="0" dirty="0" err="1" smtClean="0"/>
              <a:t>Sorens</a:t>
            </a:r>
            <a:r>
              <a:rPr lang="en-US" baseline="0" dirty="0" smtClean="0"/>
              <a:t>: most refined + time series, but biased (spending data!)</a:t>
            </a:r>
            <a:endParaRPr lang="en-US" dirty="0"/>
          </a:p>
        </p:txBody>
      </p:sp>
      <p:sp>
        <p:nvSpPr>
          <p:cNvPr id="4" name="Slide Number Placeholder 3"/>
          <p:cNvSpPr>
            <a:spLocks noGrp="1"/>
          </p:cNvSpPr>
          <p:nvPr>
            <p:ph type="sldNum" sz="quarter" idx="10"/>
          </p:nvPr>
        </p:nvSpPr>
        <p:spPr/>
        <p:txBody>
          <a:bodyPr/>
          <a:lstStyle/>
          <a:p>
            <a:pPr>
              <a:defRPr/>
            </a:pPr>
            <a:fld id="{AA1D8297-7A54-4224-8595-308E5BC61231}" type="slidenum">
              <a:rPr lang="en-US" smtClean="0">
                <a:solidFill>
                  <a:prstClr val="black"/>
                </a:solidFill>
              </a:rPr>
              <a:pPr>
                <a:defRPr/>
              </a:pPr>
              <a:t>3</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55368FC-6107-4643-A960-65387196852D}" type="slidenum">
              <a:rPr lang="en-US">
                <a:solidFill>
                  <a:prstClr val="black"/>
                </a:solidFill>
              </a:rPr>
              <a:pPr/>
              <a:t>4</a:t>
            </a:fld>
            <a:endParaRPr lang="en-US">
              <a:solidFill>
                <a:prstClr val="black"/>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a:lnSpc>
                <a:spcPct val="80000"/>
              </a:lnSpc>
              <a:spcAft>
                <a:spcPts val="1223"/>
              </a:spcAft>
              <a:buClr>
                <a:srgbClr val="002060"/>
              </a:buClr>
            </a:pPr>
            <a:r>
              <a:rPr lang="en-US" b="0" dirty="0" smtClean="0">
                <a:solidFill>
                  <a:srgbClr val="00264D"/>
                </a:solidFill>
              </a:rPr>
              <a:t>Concrete</a:t>
            </a:r>
            <a:r>
              <a:rPr lang="en-US" b="0" baseline="0" dirty="0" smtClean="0">
                <a:solidFill>
                  <a:srgbClr val="00264D"/>
                </a:solidFill>
              </a:rPr>
              <a:t> = bring it down to meaningful and observable distinctions</a:t>
            </a:r>
          </a:p>
          <a:p>
            <a:pPr>
              <a:lnSpc>
                <a:spcPct val="80000"/>
              </a:lnSpc>
              <a:spcAft>
                <a:spcPts val="1223"/>
              </a:spcAft>
              <a:buClr>
                <a:srgbClr val="002060"/>
              </a:buClr>
            </a:pPr>
            <a:r>
              <a:rPr lang="en-US" b="0" baseline="0" dirty="0" smtClean="0">
                <a:solidFill>
                  <a:srgbClr val="00264D"/>
                </a:solidFill>
              </a:rPr>
              <a:t>Transparent = can be improved</a:t>
            </a:r>
            <a:endParaRPr lang="en-US" b="0"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r>
              <a:rPr lang="en-US" b="1" dirty="0" smtClean="0">
                <a:solidFill>
                  <a:srgbClr val="00264D"/>
                </a:solidFill>
              </a:rPr>
              <a:t>Regional </a:t>
            </a:r>
            <a:r>
              <a:rPr lang="en-US" b="1" dirty="0" smtClean="0">
                <a:solidFill>
                  <a:srgbClr val="00264D"/>
                </a:solidFill>
              </a:rPr>
              <a:t>authority ≠ spending </a:t>
            </a:r>
            <a:r>
              <a:rPr lang="en-US" b="1" dirty="0" err="1" smtClean="0">
                <a:solidFill>
                  <a:srgbClr val="00264D"/>
                </a:solidFill>
              </a:rPr>
              <a:t>oecd</a:t>
            </a:r>
            <a:r>
              <a:rPr lang="en-US" b="1" dirty="0" smtClean="0">
                <a:solidFill>
                  <a:srgbClr val="00264D"/>
                </a:solidFill>
              </a:rPr>
              <a:t>/</a:t>
            </a:r>
            <a:r>
              <a:rPr lang="en-US" b="1" dirty="0" err="1" smtClean="0">
                <a:solidFill>
                  <a:srgbClr val="00264D"/>
                </a:solidFill>
              </a:rPr>
              <a:t>imf</a:t>
            </a:r>
            <a:endParaRPr lang="en-US" b="1" dirty="0" smtClean="0">
              <a:solidFill>
                <a:srgbClr val="00264D"/>
              </a:solidFill>
            </a:endParaRPr>
          </a:p>
          <a:p>
            <a:r>
              <a:rPr lang="en-GB" dirty="0" smtClean="0"/>
              <a:t>A league table for share of government revenue suggests this. Canada and the United States, where subnational governments have extensive discretion in setting base and rate of taxes, are at the top, but they are followed by Ireland, Finland, Germany, and Sweden—where subnational governments are much more constrained in determining the level and composition of the taxes they receive. Spain and Belgium would face relegation if this were a football league. </a:t>
            </a:r>
            <a:endParaRPr lang="en-US" dirty="0" smtClean="0"/>
          </a:p>
          <a:p>
            <a:r>
              <a:rPr lang="en-US" dirty="0" smtClean="0"/>
              <a:t>Here is an instance where the reliability of the data, which is high, is no guide to their validity, which is low. The correlation between </a:t>
            </a:r>
            <a:r>
              <a:rPr lang="en-US" i="1" dirty="0" smtClean="0"/>
              <a:t>subnational tax revenues</a:t>
            </a:r>
            <a:r>
              <a:rPr lang="en-US" dirty="0" smtClean="0"/>
              <a:t> as a percentage of all taxes with a measure of </a:t>
            </a:r>
            <a:r>
              <a:rPr lang="en-US" i="1" dirty="0" smtClean="0"/>
              <a:t>tax discretion</a:t>
            </a:r>
            <a:r>
              <a:rPr lang="en-US" dirty="0" smtClean="0"/>
              <a:t> is 0.19 (</a:t>
            </a:r>
            <a:r>
              <a:rPr lang="en-US" i="1" dirty="0" smtClean="0"/>
              <a:t>p</a:t>
            </a:r>
            <a:r>
              <a:rPr lang="en-US" dirty="0" smtClean="0"/>
              <a:t> = 0.46, </a:t>
            </a:r>
            <a:r>
              <a:rPr lang="en-US" i="1" dirty="0" smtClean="0"/>
              <a:t>n</a:t>
            </a:r>
            <a:r>
              <a:rPr lang="en-US" dirty="0" smtClean="0"/>
              <a:t> = 19).</a:t>
            </a:r>
            <a:endParaRPr lang="en-US" b="1" dirty="0" smtClean="0">
              <a:solidFill>
                <a:srgbClr val="00264D"/>
              </a:solidFill>
            </a:endParaRP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r>
              <a:rPr lang="en-US" b="1" dirty="0" smtClean="0">
                <a:solidFill>
                  <a:srgbClr val="00264D"/>
                </a:solidFill>
              </a:rPr>
              <a:t>regional authority ≠ decentralization</a:t>
            </a:r>
          </a:p>
          <a:p>
            <a:pPr>
              <a:lnSpc>
                <a:spcPct val="80000"/>
              </a:lnSpc>
              <a:spcAft>
                <a:spcPts val="1223"/>
              </a:spcAft>
              <a:buClr>
                <a:srgbClr val="002060"/>
              </a:buClr>
            </a:pPr>
            <a:r>
              <a:rPr lang="en-US" dirty="0" smtClean="0"/>
              <a:t>They conceive government within countries in </a:t>
            </a:r>
            <a:r>
              <a:rPr lang="en-US" dirty="0" err="1" smtClean="0"/>
              <a:t>unidimensional</a:t>
            </a:r>
            <a:r>
              <a:rPr lang="en-US" dirty="0" smtClean="0"/>
              <a:t> terms as the “other,” the “</a:t>
            </a:r>
            <a:r>
              <a:rPr lang="en-US" i="1" dirty="0" smtClean="0"/>
              <a:t>not</a:t>
            </a:r>
            <a:r>
              <a:rPr lang="en-US" dirty="0" smtClean="0"/>
              <a:t> central state.” Centralization/decentralization measures, no matter how accurate, are ill-suited for inquiry into the scale and structure of government below the national state.</a:t>
            </a: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r>
              <a:rPr lang="en-US" dirty="0" smtClean="0">
                <a:solidFill>
                  <a:srgbClr val="00264D"/>
                </a:solidFill>
              </a:rPr>
              <a:t>local versus regional</a:t>
            </a:r>
          </a:p>
          <a:p>
            <a:r>
              <a:rPr lang="en-US" dirty="0" smtClean="0"/>
              <a:t>Germany: </a:t>
            </a:r>
            <a:r>
              <a:rPr lang="en-US" dirty="0" err="1" smtClean="0"/>
              <a:t>Kreise</a:t>
            </a:r>
            <a:r>
              <a:rPr lang="en-US" dirty="0" smtClean="0"/>
              <a:t>, </a:t>
            </a:r>
            <a:r>
              <a:rPr lang="en-US" dirty="0" err="1" smtClean="0"/>
              <a:t>Regierungsbezirke</a:t>
            </a:r>
            <a:r>
              <a:rPr lang="en-US" dirty="0" smtClean="0"/>
              <a:t>, </a:t>
            </a:r>
            <a:r>
              <a:rPr lang="en-US" dirty="0" err="1" smtClean="0"/>
              <a:t>Laender</a:t>
            </a:r>
            <a:r>
              <a:rPr lang="en-US" dirty="0" smtClean="0"/>
              <a:t>.</a:t>
            </a:r>
          </a:p>
          <a:p>
            <a:endParaRPr lang="en-US" dirty="0" smtClean="0"/>
          </a:p>
          <a:p>
            <a:pPr>
              <a:lnSpc>
                <a:spcPct val="80000"/>
              </a:lnSpc>
              <a:spcAft>
                <a:spcPts val="1223"/>
              </a:spcAft>
              <a:buClr>
                <a:srgbClr val="002060"/>
              </a:buClr>
            </a:pPr>
            <a:r>
              <a:rPr lang="en-US" b="1" dirty="0" smtClean="0">
                <a:solidFill>
                  <a:srgbClr val="00264D"/>
                </a:solidFill>
              </a:rPr>
              <a:t>regional authority ≠ federalism</a:t>
            </a:r>
          </a:p>
          <a:p>
            <a:pPr>
              <a:lnSpc>
                <a:spcPct val="80000"/>
              </a:lnSpc>
              <a:spcAft>
                <a:spcPts val="1223"/>
              </a:spcAft>
              <a:buClr>
                <a:srgbClr val="002060"/>
              </a:buClr>
            </a:pPr>
            <a:r>
              <a:rPr lang="en-US" dirty="0" smtClean="0">
                <a:solidFill>
                  <a:srgbClr val="00264D"/>
                </a:solidFill>
              </a:rPr>
              <a:t>variation among federal countries: Austria v. different from Germany.</a:t>
            </a:r>
          </a:p>
          <a:p>
            <a:pPr>
              <a:lnSpc>
                <a:spcPct val="80000"/>
              </a:lnSpc>
              <a:spcAft>
                <a:spcPts val="1223"/>
              </a:spcAft>
              <a:buClr>
                <a:srgbClr val="002060"/>
              </a:buClr>
            </a:pPr>
            <a:r>
              <a:rPr lang="en-US" dirty="0" smtClean="0">
                <a:solidFill>
                  <a:srgbClr val="00264D"/>
                </a:solidFill>
              </a:rPr>
              <a:t>Same among unitary countries: UK, France.</a:t>
            </a:r>
          </a:p>
          <a:p>
            <a:pPr>
              <a:lnSpc>
                <a:spcPct val="80000"/>
              </a:lnSpc>
              <a:spcAft>
                <a:spcPts val="1223"/>
              </a:spcAft>
              <a:buClr>
                <a:srgbClr val="002060"/>
              </a:buClr>
            </a:pPr>
            <a:endParaRPr lang="en-US" b="1" dirty="0" smtClean="0">
              <a:solidFill>
                <a:srgbClr val="00264D"/>
              </a:solidFill>
            </a:endParaRPr>
          </a:p>
          <a:p>
            <a:pPr>
              <a:lnSpc>
                <a:spcPct val="80000"/>
              </a:lnSpc>
              <a:spcAft>
                <a:spcPts val="1223"/>
              </a:spcAft>
              <a:buClr>
                <a:srgbClr val="002060"/>
              </a:buClr>
            </a:pPr>
            <a:r>
              <a:rPr lang="en-US" b="1" dirty="0" smtClean="0">
                <a:solidFill>
                  <a:srgbClr val="00264D"/>
                </a:solidFill>
              </a:rPr>
              <a:t>regional authority ≠ constant for each country</a:t>
            </a:r>
          </a:p>
          <a:p>
            <a:pPr>
              <a:lnSpc>
                <a:spcPct val="80000"/>
              </a:lnSpc>
              <a:spcAft>
                <a:spcPts val="1223"/>
              </a:spcAft>
              <a:buClr>
                <a:srgbClr val="002060"/>
              </a:buClr>
            </a:pPr>
            <a:r>
              <a:rPr lang="en-US" dirty="0" smtClean="0"/>
              <a:t>Cross-sectional analysis in which government structure is assumed to be invariant over time. </a:t>
            </a:r>
          </a:p>
          <a:p>
            <a:pPr>
              <a:lnSpc>
                <a:spcPct val="80000"/>
              </a:lnSpc>
              <a:spcAft>
                <a:spcPts val="1223"/>
              </a:spcAft>
              <a:buClr>
                <a:srgbClr val="002060"/>
              </a:buClr>
            </a:pPr>
            <a:r>
              <a:rPr lang="en-US" dirty="0" smtClean="0"/>
              <a:t>as there is little variation over time in governance indicators . . . panel regressions are inappropriate: valid inferences are only available from the sample’s cross-section variation” (Inman 2008, 15). </a:t>
            </a:r>
            <a:endParaRPr lang="en-US" dirty="0" smtClean="0">
              <a:solidFill>
                <a:srgbClr val="00264D"/>
              </a:solidFill>
            </a:endParaRPr>
          </a:p>
          <a:p>
            <a:endParaRPr lang="en-US" dirty="0" smtClean="0"/>
          </a:p>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Decisions to make</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5</a:t>
            </a:fld>
            <a:endParaRPr lang="en-US"/>
          </a:p>
        </p:txBody>
      </p:sp>
    </p:spTree>
    <p:extLst>
      <p:ext uri="{BB962C8B-B14F-4D97-AF65-F5344CB8AC3E}">
        <p14:creationId xmlns:p14="http://schemas.microsoft.com/office/powerpoint/2010/main" val="1648791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Find levers to break authority</a:t>
            </a:r>
            <a:r>
              <a:rPr lang="en-US" baseline="0" dirty="0" smtClean="0"/>
              <a:t> down. </a:t>
            </a:r>
          </a:p>
          <a:p>
            <a:endParaRPr lang="en-US" baseline="0" dirty="0" smtClean="0"/>
          </a:p>
          <a:p>
            <a:r>
              <a:rPr lang="en-US" baseline="0" dirty="0" smtClean="0"/>
              <a:t>Clearly articulated institutional intervals</a:t>
            </a:r>
          </a:p>
          <a:p>
            <a:endParaRPr lang="en-US" baseline="0" dirty="0" smtClean="0"/>
          </a:p>
          <a:p>
            <a:endParaRPr lang="en-US" baseline="0" dirty="0" smtClean="0"/>
          </a:p>
          <a:p>
            <a:r>
              <a:rPr lang="en-US" baseline="0" dirty="0" smtClean="0"/>
              <a:t>First step = conceptual. </a:t>
            </a:r>
            <a:r>
              <a:rPr lang="en-US" dirty="0" smtClean="0"/>
              <a:t>Notion of</a:t>
            </a:r>
            <a:r>
              <a:rPr lang="en-US" baseline="0" dirty="0" smtClean="0"/>
              <a:t> self rule / shared rule in federalism literature.</a:t>
            </a:r>
          </a:p>
          <a:p>
            <a:endParaRPr lang="en-US" baseline="0" dirty="0" smtClean="0"/>
          </a:p>
          <a:p>
            <a:r>
              <a:rPr lang="en-US" baseline="0" dirty="0" smtClean="0"/>
              <a:t>Territorial scope, spheres of action, depth of authority</a:t>
            </a:r>
          </a:p>
          <a:p>
            <a:endParaRPr lang="en-US" baseline="0" dirty="0" smtClean="0"/>
          </a:p>
          <a:p>
            <a:r>
              <a:rPr lang="en-US" baseline="0" dirty="0" smtClean="0"/>
              <a:t>But extended to all countries</a:t>
            </a:r>
            <a:endParaRPr lang="en-US" dirty="0"/>
          </a:p>
        </p:txBody>
      </p:sp>
      <p:sp>
        <p:nvSpPr>
          <p:cNvPr id="4" name="Slide Number Placeholder 3"/>
          <p:cNvSpPr>
            <a:spLocks noGrp="1"/>
          </p:cNvSpPr>
          <p:nvPr>
            <p:ph type="sldNum" sz="quarter" idx="10"/>
          </p:nvPr>
        </p:nvSpPr>
        <p:spPr/>
        <p:txBody>
          <a:bodyPr/>
          <a:lstStyle/>
          <a:p>
            <a:fld id="{E83076CD-3864-439D-BE2E-AAC49260C5A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17066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2010</a:t>
            </a:r>
            <a:r>
              <a:rPr lang="en-US" baseline="0" dirty="0" smtClean="0"/>
              <a:t> book </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7</a:t>
            </a:fld>
            <a:endParaRPr lang="en-US"/>
          </a:p>
        </p:txBody>
      </p:sp>
    </p:spTree>
    <p:extLst>
      <p:ext uri="{BB962C8B-B14F-4D97-AF65-F5344CB8AC3E}">
        <p14:creationId xmlns:p14="http://schemas.microsoft.com/office/powerpoint/2010/main" val="269234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arenR"/>
            </a:pPr>
            <a:r>
              <a:rPr lang="en-US" dirty="0" smtClean="0"/>
              <a:t>Change</a:t>
            </a:r>
            <a:r>
              <a:rPr lang="en-US" baseline="0" dirty="0" smtClean="0"/>
              <a:t> in </a:t>
            </a:r>
            <a:r>
              <a:rPr lang="en-US" baseline="0" dirty="0" smtClean="0"/>
              <a:t>democracy, democratization – let the chips fall where they may, self-rule for subnational communities</a:t>
            </a:r>
            <a:endParaRPr lang="en-US" baseline="0" dirty="0" smtClean="0"/>
          </a:p>
          <a:p>
            <a:pPr marL="232943" indent="-232943">
              <a:buAutoNum type="arabicParenR"/>
            </a:pPr>
            <a:r>
              <a:rPr lang="en-US" baseline="0" dirty="0" smtClean="0"/>
              <a:t>Population </a:t>
            </a:r>
            <a:r>
              <a:rPr lang="en-US" baseline="0" dirty="0" smtClean="0"/>
              <a:t>differences – powerful predictor of extent of authority – deep functional element</a:t>
            </a:r>
            <a:endParaRPr lang="en-US" baseline="0" dirty="0" smtClean="0"/>
          </a:p>
          <a:p>
            <a:pPr marL="232943" indent="-232943">
              <a:buAutoNum type="arabicParenR"/>
            </a:pPr>
            <a:r>
              <a:rPr lang="en-US" baseline="0" dirty="0" smtClean="0"/>
              <a:t>Level of </a:t>
            </a:r>
            <a:r>
              <a:rPr lang="en-US" baseline="0" dirty="0" smtClean="0"/>
              <a:t>development – diversification of policy portfolio (+ role of international organizations)</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8</a:t>
            </a:fld>
            <a:endParaRPr lang="en-US"/>
          </a:p>
        </p:txBody>
      </p:sp>
    </p:spTree>
    <p:extLst>
      <p:ext uri="{BB962C8B-B14F-4D97-AF65-F5344CB8AC3E}">
        <p14:creationId xmlns:p14="http://schemas.microsoft.com/office/powerpoint/2010/main" val="143159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has been quite a lot of change, but while in OECD nearly all this change has been towards strengthening regional authority. The pattern is quite different in LA and SEA, where there has been a lot of centralization as well as decentralization. In each region: 2010 is more decentralized than 1950, but the journey from A to B has been quite different.</a:t>
            </a:r>
          </a:p>
          <a:p>
            <a:endParaRPr lang="en-US" baseline="0" dirty="0" smtClean="0"/>
          </a:p>
          <a:p>
            <a:r>
              <a:rPr lang="en-US" baseline="0" dirty="0" smtClean="0"/>
              <a:t>Why do you increase the N? In part to examine whether there is greater  variation in the dependent variable (regional authority). But the main reason is to examine the effect of greater variation in the independent variables, and you can see this here – something has got to account for the different trajectories. Democracy!</a:t>
            </a:r>
            <a:endParaRPr lang="en-US" dirty="0"/>
          </a:p>
        </p:txBody>
      </p:sp>
      <p:sp>
        <p:nvSpPr>
          <p:cNvPr id="4" name="Slide Number Placeholder 3"/>
          <p:cNvSpPr>
            <a:spLocks noGrp="1"/>
          </p:cNvSpPr>
          <p:nvPr>
            <p:ph type="sldNum" sz="quarter" idx="10"/>
          </p:nvPr>
        </p:nvSpPr>
        <p:spPr/>
        <p:txBody>
          <a:bodyPr/>
          <a:lstStyle/>
          <a:p>
            <a:fld id="{4EB09807-3421-473B-9328-720B6A8164E6}" type="slidenum">
              <a:rPr lang="en-US" smtClean="0"/>
              <a:t>9</a:t>
            </a:fld>
            <a:endParaRPr lang="en-US"/>
          </a:p>
        </p:txBody>
      </p:sp>
    </p:spTree>
    <p:extLst>
      <p:ext uri="{BB962C8B-B14F-4D97-AF65-F5344CB8AC3E}">
        <p14:creationId xmlns:p14="http://schemas.microsoft.com/office/powerpoint/2010/main" val="3173167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AFFDED-775B-4A1A-BC9A-17370292116B}" type="datetimeFigureOut">
              <a:rPr lang="en-US" smtClean="0"/>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234202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FFDED-775B-4A1A-BC9A-17370292116B}" type="datetimeFigureOut">
              <a:rPr lang="en-US" smtClean="0"/>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314751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FFDED-775B-4A1A-BC9A-17370292116B}" type="datetimeFigureOut">
              <a:rPr lang="en-US" smtClean="0"/>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3289049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40A1C45-DD98-4201-B6C7-0DAA9C26E9E5}" type="slidenum">
              <a:rPr lang="en-US"/>
              <a:pPr/>
              <a:t>‹#›</a:t>
            </a:fld>
            <a:endParaRPr lang="en-US"/>
          </a:p>
        </p:txBody>
      </p:sp>
    </p:spTree>
    <p:extLst>
      <p:ext uri="{BB962C8B-B14F-4D97-AF65-F5344CB8AC3E}">
        <p14:creationId xmlns:p14="http://schemas.microsoft.com/office/powerpoint/2010/main" val="1336729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F4E6B2-3D84-4463-A877-EECC0270DE3C}" type="slidenum">
              <a:rPr lang="en-US"/>
              <a:pPr/>
              <a:t>‹#›</a:t>
            </a:fld>
            <a:endParaRPr lang="en-US"/>
          </a:p>
        </p:txBody>
      </p:sp>
    </p:spTree>
    <p:extLst>
      <p:ext uri="{BB962C8B-B14F-4D97-AF65-F5344CB8AC3E}">
        <p14:creationId xmlns:p14="http://schemas.microsoft.com/office/powerpoint/2010/main" val="3483102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4D7668-9C5E-4A72-BED3-E017D166FCA2}" type="slidenum">
              <a:rPr lang="en-US"/>
              <a:pPr/>
              <a:t>‹#›</a:t>
            </a:fld>
            <a:endParaRPr lang="en-US"/>
          </a:p>
        </p:txBody>
      </p:sp>
    </p:spTree>
    <p:extLst>
      <p:ext uri="{BB962C8B-B14F-4D97-AF65-F5344CB8AC3E}">
        <p14:creationId xmlns:p14="http://schemas.microsoft.com/office/powerpoint/2010/main" val="819226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A450BD-1080-47D6-8531-F8D991F94D1B}" type="slidenum">
              <a:rPr lang="en-US"/>
              <a:pPr/>
              <a:t>‹#›</a:t>
            </a:fld>
            <a:endParaRPr lang="en-US"/>
          </a:p>
        </p:txBody>
      </p:sp>
    </p:spTree>
    <p:extLst>
      <p:ext uri="{BB962C8B-B14F-4D97-AF65-F5344CB8AC3E}">
        <p14:creationId xmlns:p14="http://schemas.microsoft.com/office/powerpoint/2010/main" val="4263233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B14A5A-A0E4-4873-85F3-9F0314EFBA8F}" type="slidenum">
              <a:rPr lang="en-US"/>
              <a:pPr/>
              <a:t>‹#›</a:t>
            </a:fld>
            <a:endParaRPr lang="en-US"/>
          </a:p>
        </p:txBody>
      </p:sp>
    </p:spTree>
    <p:extLst>
      <p:ext uri="{BB962C8B-B14F-4D97-AF65-F5344CB8AC3E}">
        <p14:creationId xmlns:p14="http://schemas.microsoft.com/office/powerpoint/2010/main" val="268502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AFB30774-000F-440E-9D5D-9229DE89D93B}" type="slidenum">
              <a:rPr lang="en-US"/>
              <a:pPr/>
              <a:t>‹#›</a:t>
            </a:fld>
            <a:endParaRPr lang="en-US"/>
          </a:p>
        </p:txBody>
      </p:sp>
    </p:spTree>
    <p:extLst>
      <p:ext uri="{BB962C8B-B14F-4D97-AF65-F5344CB8AC3E}">
        <p14:creationId xmlns:p14="http://schemas.microsoft.com/office/powerpoint/2010/main" val="1066742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E387D7C5-5C3D-4603-83D0-96403B52586D}" type="slidenum">
              <a:rPr lang="en-US"/>
              <a:pPr/>
              <a:t>‹#›</a:t>
            </a:fld>
            <a:endParaRPr lang="en-US"/>
          </a:p>
        </p:txBody>
      </p:sp>
    </p:spTree>
    <p:extLst>
      <p:ext uri="{BB962C8B-B14F-4D97-AF65-F5344CB8AC3E}">
        <p14:creationId xmlns:p14="http://schemas.microsoft.com/office/powerpoint/2010/main" val="3861604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D65D4582-79ED-41E5-A6CE-6B0D6A81D5C9}" type="slidenum">
              <a:rPr lang="en-US"/>
              <a:pPr/>
              <a:t>‹#›</a:t>
            </a:fld>
            <a:endParaRPr lang="en-US"/>
          </a:p>
        </p:txBody>
      </p:sp>
    </p:spTree>
    <p:extLst>
      <p:ext uri="{BB962C8B-B14F-4D97-AF65-F5344CB8AC3E}">
        <p14:creationId xmlns:p14="http://schemas.microsoft.com/office/powerpoint/2010/main" val="290562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AFFDED-775B-4A1A-BC9A-17370292116B}" type="datetimeFigureOut">
              <a:rPr lang="en-US" smtClean="0"/>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1481517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FDEEBB4F-ED70-4CE8-8571-A361FA9AF1A7}" type="slidenum">
              <a:rPr lang="en-US"/>
              <a:pPr/>
              <a:t>‹#›</a:t>
            </a:fld>
            <a:endParaRPr lang="en-US"/>
          </a:p>
        </p:txBody>
      </p:sp>
    </p:spTree>
    <p:extLst>
      <p:ext uri="{BB962C8B-B14F-4D97-AF65-F5344CB8AC3E}">
        <p14:creationId xmlns:p14="http://schemas.microsoft.com/office/powerpoint/2010/main" val="2950445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1224D6B-0454-4E55-BF25-32CAB4B240F6}" type="slidenum">
              <a:rPr lang="en-US"/>
              <a:pPr/>
              <a:t>‹#›</a:t>
            </a:fld>
            <a:endParaRPr lang="en-US"/>
          </a:p>
        </p:txBody>
      </p:sp>
    </p:spTree>
    <p:extLst>
      <p:ext uri="{BB962C8B-B14F-4D97-AF65-F5344CB8AC3E}">
        <p14:creationId xmlns:p14="http://schemas.microsoft.com/office/powerpoint/2010/main" val="35950900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0F02D9D-BBFC-4A15-AF80-C505DFB8D1D5}" type="slidenum">
              <a:rPr lang="en-US"/>
              <a:pPr/>
              <a:t>‹#›</a:t>
            </a:fld>
            <a:endParaRPr lang="en-US"/>
          </a:p>
        </p:txBody>
      </p:sp>
    </p:spTree>
    <p:extLst>
      <p:ext uri="{BB962C8B-B14F-4D97-AF65-F5344CB8AC3E}">
        <p14:creationId xmlns:p14="http://schemas.microsoft.com/office/powerpoint/2010/main" val="2694724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5EFFF1-9264-4CC2-820E-65C292CF2FCF}" type="slidenum">
              <a:rPr lang="en-US"/>
              <a:pPr/>
              <a:t>‹#›</a:t>
            </a:fld>
            <a:endParaRPr lang="en-US"/>
          </a:p>
        </p:txBody>
      </p:sp>
    </p:spTree>
    <p:extLst>
      <p:ext uri="{BB962C8B-B14F-4D97-AF65-F5344CB8AC3E}">
        <p14:creationId xmlns:p14="http://schemas.microsoft.com/office/powerpoint/2010/main" val="1263188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99A3FC-0058-456A-B810-ABF0F6F1027E}" type="slidenum">
              <a:rPr lang="en-US"/>
              <a:pPr/>
              <a:t>‹#›</a:t>
            </a:fld>
            <a:endParaRPr lang="en-US"/>
          </a:p>
        </p:txBody>
      </p:sp>
    </p:spTree>
    <p:extLst>
      <p:ext uri="{BB962C8B-B14F-4D97-AF65-F5344CB8AC3E}">
        <p14:creationId xmlns:p14="http://schemas.microsoft.com/office/powerpoint/2010/main" val="810759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40A1C45-DD98-4201-B6C7-0DAA9C26E9E5}" type="slidenum">
              <a:rPr lang="en-US"/>
              <a:pPr/>
              <a:t>‹#›</a:t>
            </a:fld>
            <a:endParaRPr lang="en-US"/>
          </a:p>
        </p:txBody>
      </p:sp>
    </p:spTree>
    <p:extLst>
      <p:ext uri="{BB962C8B-B14F-4D97-AF65-F5344CB8AC3E}">
        <p14:creationId xmlns:p14="http://schemas.microsoft.com/office/powerpoint/2010/main" val="21733017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50CACA1-CE76-42C0-8130-CD89A6F6DA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160141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24900DA-0795-4D16-96CB-CA86F054DA6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841202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2020075-AE53-4AED-80F5-9D3009606FD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989791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05EF7AA-F79A-47CF-95B1-1EBEEFFD0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6786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AFFDED-775B-4A1A-BC9A-17370292116B}" type="datetimeFigureOut">
              <a:rPr lang="en-US" smtClean="0"/>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2787443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574348A-B9C5-4612-8121-599CC413B85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420566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27F94511-0027-4EB9-A304-260AE3A79F8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88094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8C2A8F77-52A5-44C7-AA73-D6A6669ED68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00769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E246E27-CA7D-4241-B65A-8F5D1B4BB4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191637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82C71B0-A9B9-4561-A058-F8F5CA467E1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294668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65E3166-D4C2-4B5F-A9A6-EB60E18E477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79041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162A7FC-E785-401C-9901-CA2C7F4F86F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4568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AFFDED-775B-4A1A-BC9A-17370292116B}" type="datetimeFigureOut">
              <a:rPr lang="en-US" smtClean="0"/>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365494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AFFDED-775B-4A1A-BC9A-17370292116B}" type="datetimeFigureOut">
              <a:rPr lang="en-US" smtClean="0"/>
              <a:t>5/11/2012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615966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AFFDED-775B-4A1A-BC9A-17370292116B}" type="datetimeFigureOut">
              <a:rPr lang="en-US" smtClean="0"/>
              <a:t>5/11/2012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25976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FFDED-775B-4A1A-BC9A-17370292116B}" type="datetimeFigureOut">
              <a:rPr lang="en-US" smtClean="0"/>
              <a:t>5/11/2012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412539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FFDED-775B-4A1A-BC9A-17370292116B}" type="datetimeFigureOut">
              <a:rPr lang="en-US" smtClean="0"/>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3287202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FFDED-775B-4A1A-BC9A-17370292116B}" type="datetimeFigureOut">
              <a:rPr lang="en-US" smtClean="0"/>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CE6023-0F94-4B48-BBA8-75D15754EBA5}" type="slidenum">
              <a:rPr lang="en-US" smtClean="0"/>
              <a:t>‹#›</a:t>
            </a:fld>
            <a:endParaRPr lang="en-US"/>
          </a:p>
        </p:txBody>
      </p:sp>
    </p:spTree>
    <p:extLst>
      <p:ext uri="{BB962C8B-B14F-4D97-AF65-F5344CB8AC3E}">
        <p14:creationId xmlns:p14="http://schemas.microsoft.com/office/powerpoint/2010/main" val="1254515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FDED-775B-4A1A-BC9A-17370292116B}" type="datetimeFigureOut">
              <a:rPr lang="en-US" smtClean="0"/>
              <a:t>5/11/2012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E6023-0F94-4B48-BBA8-75D15754EBA5}" type="slidenum">
              <a:rPr lang="en-US" smtClean="0"/>
              <a:t>‹#›</a:t>
            </a:fld>
            <a:endParaRPr lang="en-US"/>
          </a:p>
        </p:txBody>
      </p:sp>
    </p:spTree>
    <p:extLst>
      <p:ext uri="{BB962C8B-B14F-4D97-AF65-F5344CB8AC3E}">
        <p14:creationId xmlns:p14="http://schemas.microsoft.com/office/powerpoint/2010/main" val="1550558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rgbClr val="FFFFFF"/>
                </a:solidFill>
                <a:effectLst>
                  <a:outerShdw blurRad="38100" dist="38100" dir="2700000" algn="tl">
                    <a:srgbClr val="C0C0C0"/>
                  </a:outerShdw>
                </a:effectLst>
              </a:defRPr>
            </a:lvl1pPr>
          </a:lstStyle>
          <a:p>
            <a:pPr fontAlgn="base">
              <a:spcBef>
                <a:spcPct val="0"/>
              </a:spcBef>
              <a:spcAft>
                <a:spcPct val="0"/>
              </a:spcAft>
            </a:pPr>
            <a:endParaRPr lang="en-US">
              <a:latin typeface="Arial" charset="0"/>
            </a:endParaRPr>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rgbClr val="FFFFFF"/>
                </a:solidFill>
                <a:effectLst>
                  <a:outerShdw blurRad="38100" dist="38100" dir="2700000" algn="tl">
                    <a:srgbClr val="C0C0C0"/>
                  </a:outerShdw>
                </a:effectLst>
              </a:defRPr>
            </a:lvl1pPr>
          </a:lstStyle>
          <a:p>
            <a:pPr fontAlgn="base">
              <a:spcBef>
                <a:spcPct val="0"/>
              </a:spcBef>
              <a:spcAft>
                <a:spcPct val="0"/>
              </a:spcAft>
            </a:pPr>
            <a:endParaRPr lang="en-US">
              <a:latin typeface="Arial" charset="0"/>
            </a:endParaRPr>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rgbClr val="FFFFFF"/>
                </a:solidFill>
                <a:effectLst>
                  <a:outerShdw blurRad="38100" dist="38100" dir="2700000" algn="tl">
                    <a:srgbClr val="C0C0C0"/>
                  </a:outerShdw>
                </a:effectLst>
              </a:defRPr>
            </a:lvl1pPr>
          </a:lstStyle>
          <a:p>
            <a:pPr fontAlgn="base">
              <a:spcBef>
                <a:spcPct val="0"/>
              </a:spcBef>
              <a:spcAft>
                <a:spcPct val="0"/>
              </a:spcAft>
            </a:pPr>
            <a:fld id="{8917B740-D633-4719-83F0-03E73B9A5A02}" type="slidenum">
              <a:rPr lang="en-US">
                <a:latin typeface="Arial" charset="0"/>
              </a:rPr>
              <a:pPr fontAlgn="base">
                <a:spcBef>
                  <a:spcPct val="0"/>
                </a:spcBef>
                <a:spcAft>
                  <a:spcPct val="0"/>
                </a:spcAft>
              </a:pPr>
              <a:t>‹#›</a:t>
            </a:fld>
            <a:endParaRPr lang="en-US">
              <a:latin typeface="Arial" charset="0"/>
            </a:endParaRPr>
          </a:p>
        </p:txBody>
      </p:sp>
    </p:spTree>
    <p:extLst>
      <p:ext uri="{BB962C8B-B14F-4D97-AF65-F5344CB8AC3E}">
        <p14:creationId xmlns:p14="http://schemas.microsoft.com/office/powerpoint/2010/main" val="1477251356"/>
      </p:ext>
    </p:extLst>
  </p:cSld>
  <p:clrMap bg1="dk2" tx1="lt1" bg2="dk1" tx2="lt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fontAlgn="base">
              <a:spcBef>
                <a:spcPct val="0"/>
              </a:spcBef>
              <a:spcAft>
                <a:spcPct val="0"/>
              </a:spcAft>
            </a:pPr>
            <a:endParaRPr lang="en-US" smtClean="0">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fontAlgn="base">
              <a:spcBef>
                <a:spcPct val="0"/>
              </a:spcBef>
              <a:spcAft>
                <a:spcPct val="0"/>
              </a:spcAft>
            </a:pPr>
            <a:endParaRPr lang="en-US" smtClean="0">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34CEA96A-5F78-4ACE-BA62-4CCE7AECA346}" type="slidenum">
              <a:rPr lang="en-US" smtClean="0">
                <a:latin typeface="Arial" charset="0"/>
                <a:cs typeface="Arial" charset="0"/>
              </a:rPr>
              <a:pPr fontAlgn="base">
                <a:spcBef>
                  <a:spcPct val="0"/>
                </a:spcBef>
                <a:spcAft>
                  <a:spcPct val="0"/>
                </a:spcAft>
              </a:pPr>
              <a:t>‹#›</a:t>
            </a:fld>
            <a:endParaRPr lang="en-US" smtClean="0">
              <a:latin typeface="Arial" charset="0"/>
              <a:cs typeface="Arial" charset="0"/>
            </a:endParaRPr>
          </a:p>
        </p:txBody>
      </p:sp>
    </p:spTree>
    <p:extLst>
      <p:ext uri="{BB962C8B-B14F-4D97-AF65-F5344CB8AC3E}">
        <p14:creationId xmlns:p14="http://schemas.microsoft.com/office/powerpoint/2010/main" val="4146084696"/>
      </p:ext>
    </p:extLst>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fontAlgn="base">
              <a:spcBef>
                <a:spcPct val="0"/>
              </a:spcBef>
              <a:spcAft>
                <a:spcPct val="0"/>
              </a:spcAft>
            </a:pPr>
            <a:endParaRPr lang="en-US">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fontAlgn="base">
              <a:spcBef>
                <a:spcPct val="0"/>
              </a:spcBef>
              <a:spcAft>
                <a:spcPct val="0"/>
              </a:spcAft>
            </a:pPr>
            <a:endParaRPr lang="en-US">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F392EB0-3334-4C12-8F2C-1DA4576EE529}" type="slidenum">
              <a:rPr lang="en-US">
                <a:latin typeface="Arial" charset="0"/>
                <a:cs typeface="Arial" charset="0"/>
              </a:rPr>
              <a:pPr fontAlgn="base">
                <a:spcBef>
                  <a:spcPct val="0"/>
                </a:spcBef>
                <a:spcAft>
                  <a:spcPct val="0"/>
                </a:spcAft>
              </a:pPr>
              <a:t>‹#›</a:t>
            </a:fld>
            <a:endParaRPr lang="en-US">
              <a:latin typeface="Arial" charset="0"/>
              <a:cs typeface="Arial" charset="0"/>
            </a:endParaRPr>
          </a:p>
        </p:txBody>
      </p:sp>
    </p:spTree>
    <p:extLst>
      <p:ext uri="{BB962C8B-B14F-4D97-AF65-F5344CB8AC3E}">
        <p14:creationId xmlns:p14="http://schemas.microsoft.com/office/powerpoint/2010/main" val="61361025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rgbClr val="FFFFFF"/>
                </a:solidFill>
                <a:effectLst>
                  <a:outerShdw blurRad="38100" dist="38100" dir="2700000" algn="tl">
                    <a:srgbClr val="C0C0C0"/>
                  </a:outerShdw>
                </a:effectLst>
              </a:defRPr>
            </a:lvl1pPr>
          </a:lstStyle>
          <a:p>
            <a:pPr fontAlgn="base">
              <a:spcBef>
                <a:spcPct val="0"/>
              </a:spcBef>
              <a:spcAft>
                <a:spcPct val="0"/>
              </a:spcAft>
            </a:pPr>
            <a:endParaRPr lang="en-US">
              <a:latin typeface="Arial" charset="0"/>
            </a:endParaRPr>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rgbClr val="FFFFFF"/>
                </a:solidFill>
                <a:effectLst>
                  <a:outerShdw blurRad="38100" dist="38100" dir="2700000" algn="tl">
                    <a:srgbClr val="C0C0C0"/>
                  </a:outerShdw>
                </a:effectLst>
              </a:defRPr>
            </a:lvl1pPr>
          </a:lstStyle>
          <a:p>
            <a:pPr fontAlgn="base">
              <a:spcBef>
                <a:spcPct val="0"/>
              </a:spcBef>
              <a:spcAft>
                <a:spcPct val="0"/>
              </a:spcAft>
            </a:pPr>
            <a:endParaRPr lang="en-US">
              <a:latin typeface="Arial" charset="0"/>
            </a:endParaRPr>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rgbClr val="FFFFFF"/>
                </a:solidFill>
                <a:effectLst>
                  <a:outerShdw blurRad="38100" dist="38100" dir="2700000" algn="tl">
                    <a:srgbClr val="C0C0C0"/>
                  </a:outerShdw>
                </a:effectLst>
              </a:defRPr>
            </a:lvl1pPr>
          </a:lstStyle>
          <a:p>
            <a:pPr fontAlgn="base">
              <a:spcBef>
                <a:spcPct val="0"/>
              </a:spcBef>
              <a:spcAft>
                <a:spcPct val="0"/>
              </a:spcAft>
            </a:pPr>
            <a:fld id="{8917B740-D633-4719-83F0-03E73B9A5A02}" type="slidenum">
              <a:rPr lang="en-US">
                <a:latin typeface="Arial" charset="0"/>
              </a:rPr>
              <a:pPr fontAlgn="base">
                <a:spcBef>
                  <a:spcPct val="0"/>
                </a:spcBef>
                <a:spcAft>
                  <a:spcPct val="0"/>
                </a:spcAft>
              </a:pPr>
              <a:t>‹#›</a:t>
            </a:fld>
            <a:endParaRPr lang="en-US">
              <a:latin typeface="Arial" charset="0"/>
            </a:endParaRPr>
          </a:p>
        </p:txBody>
      </p:sp>
    </p:spTree>
    <p:extLst>
      <p:ext uri="{BB962C8B-B14F-4D97-AF65-F5344CB8AC3E}">
        <p14:creationId xmlns:p14="http://schemas.microsoft.com/office/powerpoint/2010/main" val="256643028"/>
      </p:ext>
    </p:extLst>
  </p:cSld>
  <p:clrMap bg1="dk2" tx1="lt1" bg2="dk1" tx2="lt2" accent1="accent1" accent2="accent2" accent3="accent3" accent4="accent4" accent5="accent5" accent6="accent6" hlink="hlink" folHlink="folHlink"/>
  <p:sldLayoutIdLst>
    <p:sldLayoutId id="2147483677" r:id="rId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E38C07D-8FB5-4EC1-B447-6FA8AE141475}" type="slidenum">
              <a:rPr lang="en-US">
                <a:solidFill>
                  <a:prstClr val="black">
                    <a:tint val="75000"/>
                  </a:prstClr>
                </a:solidFill>
              </a:rPr>
              <a:pPr fontAlgn="base">
                <a:spcBef>
                  <a:spcPct val="0"/>
                </a:spcBef>
                <a:spcAft>
                  <a:spcPct val="0"/>
                </a:spcAft>
                <a:defRPr/>
              </a:pPr>
              <a:t>‹#›</a:t>
            </a:fld>
            <a:endParaRPr lang="en-US">
              <a:solidFill>
                <a:prstClr val="black">
                  <a:tint val="75000"/>
                </a:prstClr>
              </a:solidFill>
            </a:endParaRPr>
          </a:p>
        </p:txBody>
      </p:sp>
    </p:spTree>
    <p:extLst>
      <p:ext uri="{BB962C8B-B14F-4D97-AF65-F5344CB8AC3E}">
        <p14:creationId xmlns:p14="http://schemas.microsoft.com/office/powerpoint/2010/main" val="29855641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0.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hyperlink" Target="https://lists.columbia.edu/mailman/listinfo/ces-tpf" TargetMode="Externa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33400" y="838200"/>
            <a:ext cx="8229600" cy="4419600"/>
          </a:xfrm>
        </p:spPr>
        <p:txBody>
          <a:bodyPr>
            <a:normAutofit fontScale="90000"/>
          </a:bodyPr>
          <a:lstStyle/>
          <a:p>
            <a:pPr eaLnBrk="1" hangingPunct="1">
              <a:defRPr/>
            </a:pPr>
            <a:r>
              <a:rPr lang="en-US" dirty="0" smtClean="0"/>
              <a:t/>
            </a:r>
            <a:br>
              <a:rPr lang="en-US" dirty="0" smtClean="0"/>
            </a:br>
            <a:r>
              <a:rPr lang="en-US" sz="4800" b="1" dirty="0" smtClean="0">
                <a:solidFill>
                  <a:srgbClr val="2D5C8A"/>
                </a:solidFill>
              </a:rPr>
              <a:t>An Era of Regionalization? </a:t>
            </a:r>
            <a:r>
              <a:rPr lang="en-US" sz="4000" b="1" dirty="0" smtClean="0">
                <a:solidFill>
                  <a:srgbClr val="2D5C8A"/>
                </a:solidFill>
              </a:rPr>
              <a:t/>
            </a:r>
            <a:br>
              <a:rPr lang="en-US" sz="4000" b="1" dirty="0" smtClean="0">
                <a:solidFill>
                  <a:srgbClr val="2D5C8A"/>
                </a:solidFill>
              </a:rPr>
            </a:br>
            <a:r>
              <a:rPr lang="en-US" sz="2800" dirty="0" smtClean="0">
                <a:solidFill>
                  <a:srgbClr val="2D5C8A"/>
                </a:solidFill>
              </a:rPr>
              <a:t/>
            </a:r>
            <a:br>
              <a:rPr lang="en-US" sz="2800" dirty="0" smtClean="0">
                <a:solidFill>
                  <a:srgbClr val="2D5C8A"/>
                </a:solidFill>
              </a:rPr>
            </a:br>
            <a:r>
              <a:rPr lang="en-US" sz="3600" dirty="0" smtClean="0">
                <a:solidFill>
                  <a:srgbClr val="2D5C8A"/>
                </a:solidFill>
              </a:rPr>
              <a:t>Liesbet </a:t>
            </a:r>
            <a:r>
              <a:rPr lang="en-US" sz="3600" dirty="0" smtClean="0">
                <a:solidFill>
                  <a:srgbClr val="2D5C8A"/>
                </a:solidFill>
              </a:rPr>
              <a:t>Hooghe</a:t>
            </a:r>
            <a:br>
              <a:rPr lang="en-US" sz="3600" dirty="0" smtClean="0">
                <a:solidFill>
                  <a:srgbClr val="2D5C8A"/>
                </a:solidFill>
              </a:rPr>
            </a:br>
            <a:r>
              <a:rPr lang="en-US" sz="3100" dirty="0" smtClean="0">
                <a:solidFill>
                  <a:srgbClr val="2D5C8A"/>
                </a:solidFill>
              </a:rPr>
              <a:t/>
            </a:r>
            <a:br>
              <a:rPr lang="en-US" sz="3100" dirty="0" smtClean="0">
                <a:solidFill>
                  <a:srgbClr val="2D5C8A"/>
                </a:solidFill>
              </a:rPr>
            </a:br>
            <a:r>
              <a:rPr lang="en-US" sz="3100" dirty="0" smtClean="0">
                <a:solidFill>
                  <a:srgbClr val="2D5C8A"/>
                </a:solidFill>
              </a:rPr>
              <a:t>VU University Amsterdam</a:t>
            </a:r>
            <a:br>
              <a:rPr lang="en-US" sz="3100" dirty="0" smtClean="0">
                <a:solidFill>
                  <a:srgbClr val="2D5C8A"/>
                </a:solidFill>
              </a:rPr>
            </a:br>
            <a:r>
              <a:rPr lang="en-US" sz="3100" dirty="0" smtClean="0">
                <a:solidFill>
                  <a:srgbClr val="2D5C8A"/>
                </a:solidFill>
              </a:rPr>
              <a:t>University of North Carolina at Chapel Hill</a:t>
            </a:r>
            <a:br>
              <a:rPr lang="en-US" sz="3100" dirty="0" smtClean="0">
                <a:solidFill>
                  <a:srgbClr val="2D5C8A"/>
                </a:solidFill>
              </a:rPr>
            </a:br>
            <a:r>
              <a:rPr lang="en-US" sz="2800" dirty="0">
                <a:solidFill>
                  <a:srgbClr val="2D5C8A"/>
                </a:solidFill>
              </a:rPr>
              <a:t/>
            </a:r>
            <a:br>
              <a:rPr lang="en-US" sz="2800" dirty="0">
                <a:solidFill>
                  <a:srgbClr val="2D5C8A"/>
                </a:solidFill>
              </a:rPr>
            </a:br>
            <a:r>
              <a:rPr lang="en-US" sz="2800" dirty="0" smtClean="0">
                <a:solidFill>
                  <a:srgbClr val="2D5C8A"/>
                </a:solidFill>
              </a:rPr>
              <a:t/>
            </a:r>
            <a:br>
              <a:rPr lang="en-US" sz="2800" dirty="0" smtClean="0">
                <a:solidFill>
                  <a:srgbClr val="2D5C8A"/>
                </a:solidFill>
              </a:rPr>
            </a:br>
            <a:r>
              <a:rPr lang="en-US" sz="2800" dirty="0">
                <a:solidFill>
                  <a:srgbClr val="2D5C8A"/>
                </a:solidFill>
              </a:rPr>
              <a:t/>
            </a:r>
            <a:br>
              <a:rPr lang="en-US" sz="2800" dirty="0">
                <a:solidFill>
                  <a:srgbClr val="2D5C8A"/>
                </a:solidFill>
              </a:rPr>
            </a:br>
            <a:r>
              <a:rPr lang="en-US" sz="2800" dirty="0" smtClean="0">
                <a:solidFill>
                  <a:srgbClr val="2D5C8A"/>
                </a:solidFill>
              </a:rPr>
              <a:t>Gary Marks, Sandi Chapman, </a:t>
            </a:r>
            <a:r>
              <a:rPr lang="en-US" sz="2800" dirty="0" err="1" smtClean="0">
                <a:solidFill>
                  <a:srgbClr val="2D5C8A"/>
                </a:solidFill>
              </a:rPr>
              <a:t>Arjan</a:t>
            </a:r>
            <a:r>
              <a:rPr lang="en-US" sz="2800" dirty="0" smtClean="0">
                <a:solidFill>
                  <a:srgbClr val="2D5C8A"/>
                </a:solidFill>
              </a:rPr>
              <a:t> H. </a:t>
            </a:r>
            <a:r>
              <a:rPr lang="en-US" sz="2800" dirty="0" err="1" smtClean="0">
                <a:solidFill>
                  <a:srgbClr val="2D5C8A"/>
                </a:solidFill>
              </a:rPr>
              <a:t>Schakel</a:t>
            </a:r>
            <a:r>
              <a:rPr lang="en-US" sz="2800" dirty="0" smtClean="0">
                <a:solidFill>
                  <a:srgbClr val="2D5C8A"/>
                </a:solidFill>
              </a:rPr>
              <a:t>, </a:t>
            </a:r>
            <a:br>
              <a:rPr lang="en-US" sz="2800" dirty="0" smtClean="0">
                <a:solidFill>
                  <a:srgbClr val="2D5C8A"/>
                </a:solidFill>
              </a:rPr>
            </a:br>
            <a:r>
              <a:rPr lang="en-US" sz="2800" dirty="0" smtClean="0">
                <a:solidFill>
                  <a:srgbClr val="2D5C8A"/>
                </a:solidFill>
              </a:rPr>
              <a:t>Sara Niedzwiecki, Sarah Shair-Rosenfield</a:t>
            </a:r>
            <a:r>
              <a:rPr lang="en-US" sz="3600" dirty="0" smtClean="0">
                <a:solidFill>
                  <a:srgbClr val="002060"/>
                </a:solidFill>
              </a:rPr>
              <a:t/>
            </a:r>
            <a:br>
              <a:rPr lang="en-US" sz="3600" dirty="0" smtClean="0">
                <a:solidFill>
                  <a:srgbClr val="002060"/>
                </a:solidFill>
              </a:rPr>
            </a:br>
            <a:endParaRPr lang="en-US" sz="3600" dirty="0" smtClean="0">
              <a:solidFill>
                <a:srgbClr val="002060"/>
              </a:solidFill>
            </a:endParaRPr>
          </a:p>
        </p:txBody>
      </p:sp>
    </p:spTree>
    <p:extLst>
      <p:ext uri="{BB962C8B-B14F-4D97-AF65-F5344CB8AC3E}">
        <p14:creationId xmlns:p14="http://schemas.microsoft.com/office/powerpoint/2010/main" val="2782822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17842154"/>
              </p:ext>
            </p:extLst>
          </p:nvPr>
        </p:nvGraphicFramePr>
        <p:xfrm>
          <a:off x="152400" y="152400"/>
          <a:ext cx="8839200" cy="6553200"/>
        </p:xfrm>
        <a:graphic>
          <a:graphicData uri="http://schemas.openxmlformats.org/drawingml/2006/table">
            <a:tbl>
              <a:tblPr firstRow="1" bandRow="1">
                <a:tableStyleId>{5C22544A-7EE6-4342-B048-85BDC9FD1C3A}</a:tableStyleId>
              </a:tblPr>
              <a:tblGrid>
                <a:gridCol w="3335548"/>
                <a:gridCol w="1000664"/>
                <a:gridCol w="3531648"/>
                <a:gridCol w="971340"/>
              </a:tblGrid>
              <a:tr h="736007">
                <a:tc>
                  <a:txBody>
                    <a:bodyPr/>
                    <a:lstStyle/>
                    <a:p>
                      <a:pPr algn="ctr"/>
                      <a:r>
                        <a:rPr lang="en-US" sz="3200" dirty="0" smtClean="0"/>
                        <a:t>Top seven in absolute</a:t>
                      </a:r>
                      <a:r>
                        <a:rPr lang="en-US" sz="3200" baseline="0" dirty="0" smtClean="0"/>
                        <a:t>  change</a:t>
                      </a:r>
                      <a:endParaRPr lang="en-US" sz="3200" dirty="0"/>
                    </a:p>
                  </a:txBody>
                  <a:tcPr/>
                </a:tc>
                <a:tc>
                  <a:txBody>
                    <a:bodyPr/>
                    <a:lstStyle/>
                    <a:p>
                      <a:pPr algn="ctr"/>
                      <a:endParaRPr lang="en-US" sz="3200" dirty="0"/>
                    </a:p>
                  </a:txBody>
                  <a:tcPr/>
                </a:tc>
                <a:tc>
                  <a:txBody>
                    <a:bodyPr/>
                    <a:lstStyle/>
                    <a:p>
                      <a:pPr algn="ctr"/>
                      <a:r>
                        <a:rPr lang="en-US" sz="3200" dirty="0" smtClean="0"/>
                        <a:t>Top seven in directional</a:t>
                      </a:r>
                      <a:r>
                        <a:rPr lang="en-US" sz="3200" baseline="0" dirty="0" smtClean="0"/>
                        <a:t> change</a:t>
                      </a:r>
                      <a:endParaRPr lang="en-US" sz="3200" dirty="0"/>
                    </a:p>
                  </a:txBody>
                  <a:tcPr/>
                </a:tc>
                <a:tc>
                  <a:txBody>
                    <a:bodyPr/>
                    <a:lstStyle/>
                    <a:p>
                      <a:endParaRPr lang="en-US" sz="3200" dirty="0"/>
                    </a:p>
                  </a:txBody>
                  <a:tcPr/>
                </a:tc>
              </a:tr>
              <a:tr h="812919">
                <a:tc>
                  <a:txBody>
                    <a:bodyPr/>
                    <a:lstStyle/>
                    <a:p>
                      <a:r>
                        <a:rPr lang="en-US" sz="2800" b="1" dirty="0" smtClean="0"/>
                        <a:t>Argentina</a:t>
                      </a:r>
                      <a:endParaRPr lang="en-US" sz="2800" b="1" dirty="0"/>
                    </a:p>
                  </a:txBody>
                  <a:tcPr/>
                </a:tc>
                <a:tc>
                  <a:txBody>
                    <a:bodyPr/>
                    <a:lstStyle/>
                    <a:p>
                      <a:r>
                        <a:rPr lang="en-US" sz="2400" b="1" dirty="0" smtClean="0"/>
                        <a:t>29.9</a:t>
                      </a:r>
                      <a:endParaRPr lang="en-US" sz="2400" b="1" dirty="0"/>
                    </a:p>
                  </a:txBody>
                  <a:tcPr/>
                </a:tc>
                <a:tc>
                  <a:txBody>
                    <a:bodyPr/>
                    <a:lstStyle/>
                    <a:p>
                      <a:r>
                        <a:rPr lang="en-US" sz="2800" b="1" dirty="0" smtClean="0"/>
                        <a:t>Indonesia</a:t>
                      </a:r>
                      <a:endParaRPr lang="en-US" sz="2800" b="1" dirty="0"/>
                    </a:p>
                  </a:txBody>
                  <a:tcPr/>
                </a:tc>
                <a:tc>
                  <a:txBody>
                    <a:bodyPr/>
                    <a:lstStyle/>
                    <a:p>
                      <a:pPr algn="r"/>
                      <a:r>
                        <a:rPr lang="en-US" sz="2400" b="1" dirty="0" smtClean="0"/>
                        <a:t>+16.1</a:t>
                      </a:r>
                      <a:endParaRPr lang="en-US" sz="2400" b="1" dirty="0"/>
                    </a:p>
                  </a:txBody>
                  <a:tcPr/>
                </a:tc>
              </a:tr>
              <a:tr h="812919">
                <a:tc>
                  <a:txBody>
                    <a:bodyPr/>
                    <a:lstStyle/>
                    <a:p>
                      <a:r>
                        <a:rPr lang="en-US" sz="2800" b="1" dirty="0" smtClean="0"/>
                        <a:t>South Korea</a:t>
                      </a:r>
                      <a:endParaRPr lang="en-US" sz="2800" b="1" dirty="0"/>
                    </a:p>
                  </a:txBody>
                  <a:tcPr/>
                </a:tc>
                <a:tc>
                  <a:txBody>
                    <a:bodyPr/>
                    <a:lstStyle/>
                    <a:p>
                      <a:r>
                        <a:rPr lang="en-US" sz="2400" b="1" dirty="0" smtClean="0"/>
                        <a:t>25.0</a:t>
                      </a:r>
                      <a:endParaRPr lang="en-US" sz="2400" b="1" dirty="0"/>
                    </a:p>
                  </a:txBody>
                  <a:tcPr/>
                </a:tc>
                <a:tc>
                  <a:txBody>
                    <a:bodyPr/>
                    <a:lstStyle/>
                    <a:p>
                      <a:r>
                        <a:rPr lang="en-US" sz="2800" b="1" dirty="0" smtClean="0"/>
                        <a:t>Italy</a:t>
                      </a:r>
                      <a:endParaRPr lang="en-US" sz="2800" b="1" dirty="0"/>
                    </a:p>
                  </a:txBody>
                  <a:tcPr/>
                </a:tc>
                <a:tc>
                  <a:txBody>
                    <a:bodyPr/>
                    <a:lstStyle/>
                    <a:p>
                      <a:pPr algn="r"/>
                      <a:r>
                        <a:rPr lang="en-US" sz="2400" b="1" dirty="0" smtClean="0"/>
                        <a:t>+14.4</a:t>
                      </a:r>
                      <a:endParaRPr lang="en-US" sz="2400" b="1" dirty="0"/>
                    </a:p>
                  </a:txBody>
                  <a:tcPr/>
                </a:tc>
              </a:tr>
              <a:tr h="812919">
                <a:tc>
                  <a:txBody>
                    <a:bodyPr/>
                    <a:lstStyle/>
                    <a:p>
                      <a:r>
                        <a:rPr lang="en-US" sz="2800" b="1" dirty="0" smtClean="0"/>
                        <a:t>Belgium</a:t>
                      </a:r>
                      <a:endParaRPr lang="en-US" sz="2800" b="1" dirty="0"/>
                    </a:p>
                  </a:txBody>
                  <a:tcPr/>
                </a:tc>
                <a:tc>
                  <a:txBody>
                    <a:bodyPr/>
                    <a:lstStyle/>
                    <a:p>
                      <a:r>
                        <a:rPr lang="en-US" sz="2400" b="1" dirty="0" smtClean="0"/>
                        <a:t>22.0</a:t>
                      </a:r>
                      <a:endParaRPr lang="en-US" sz="2400" b="1" dirty="0"/>
                    </a:p>
                  </a:txBody>
                  <a:tcPr/>
                </a:tc>
                <a:tc>
                  <a:txBody>
                    <a:bodyPr/>
                    <a:lstStyle/>
                    <a:p>
                      <a:r>
                        <a:rPr lang="en-US" sz="2800" b="1" dirty="0" smtClean="0"/>
                        <a:t>Belgium</a:t>
                      </a:r>
                      <a:endParaRPr lang="en-US" sz="2800" b="1" dirty="0"/>
                    </a:p>
                  </a:txBody>
                  <a:tcPr/>
                </a:tc>
                <a:tc>
                  <a:txBody>
                    <a:bodyPr/>
                    <a:lstStyle/>
                    <a:p>
                      <a:pPr algn="r"/>
                      <a:r>
                        <a:rPr lang="en-US" sz="2400" b="1" dirty="0" smtClean="0"/>
                        <a:t>+14.1</a:t>
                      </a:r>
                      <a:endParaRPr lang="en-US" sz="2400" b="1" dirty="0"/>
                    </a:p>
                  </a:txBody>
                  <a:tcPr/>
                </a:tc>
              </a:tr>
              <a:tr h="812919">
                <a:tc>
                  <a:txBody>
                    <a:bodyPr/>
                    <a:lstStyle/>
                    <a:p>
                      <a:r>
                        <a:rPr lang="en-US" sz="2800" b="1" dirty="0" smtClean="0"/>
                        <a:t>Ecuador</a:t>
                      </a:r>
                      <a:endParaRPr lang="en-US" sz="2800" b="1" dirty="0"/>
                    </a:p>
                  </a:txBody>
                  <a:tcPr/>
                </a:tc>
                <a:tc>
                  <a:txBody>
                    <a:bodyPr/>
                    <a:lstStyle/>
                    <a:p>
                      <a:r>
                        <a:rPr lang="en-US" sz="2400" b="1" dirty="0" smtClean="0"/>
                        <a:t>20.5</a:t>
                      </a:r>
                      <a:endParaRPr lang="en-US" sz="2400" b="1" dirty="0"/>
                    </a:p>
                  </a:txBody>
                  <a:tcPr/>
                </a:tc>
                <a:tc>
                  <a:txBody>
                    <a:bodyPr/>
                    <a:lstStyle/>
                    <a:p>
                      <a:r>
                        <a:rPr lang="en-US" sz="2800" b="1" dirty="0" smtClean="0"/>
                        <a:t>South Korea</a:t>
                      </a:r>
                      <a:endParaRPr lang="en-US" sz="2800" b="1" dirty="0"/>
                    </a:p>
                  </a:txBody>
                  <a:tcPr/>
                </a:tc>
                <a:tc>
                  <a:txBody>
                    <a:bodyPr/>
                    <a:lstStyle/>
                    <a:p>
                      <a:pPr algn="r"/>
                      <a:r>
                        <a:rPr lang="en-US" sz="2400" b="1" dirty="0" smtClean="0"/>
                        <a:t>+13.0</a:t>
                      </a:r>
                      <a:endParaRPr lang="en-US" sz="2400" b="1" dirty="0"/>
                    </a:p>
                  </a:txBody>
                  <a:tcPr/>
                </a:tc>
              </a:tr>
              <a:tr h="812919">
                <a:tc>
                  <a:txBody>
                    <a:bodyPr/>
                    <a:lstStyle/>
                    <a:p>
                      <a:r>
                        <a:rPr lang="en-US" sz="2800" b="1" dirty="0" smtClean="0"/>
                        <a:t>Peru</a:t>
                      </a:r>
                      <a:endParaRPr lang="en-US" sz="2800" b="1" dirty="0"/>
                    </a:p>
                  </a:txBody>
                  <a:tcPr/>
                </a:tc>
                <a:tc>
                  <a:txBody>
                    <a:bodyPr/>
                    <a:lstStyle/>
                    <a:p>
                      <a:r>
                        <a:rPr lang="en-US" sz="2400" b="1" dirty="0" smtClean="0"/>
                        <a:t>20.1</a:t>
                      </a:r>
                      <a:endParaRPr lang="en-US" sz="2400" b="1" dirty="0"/>
                    </a:p>
                  </a:txBody>
                  <a:tcPr/>
                </a:tc>
                <a:tc>
                  <a:txBody>
                    <a:bodyPr/>
                    <a:lstStyle/>
                    <a:p>
                      <a:r>
                        <a:rPr lang="en-US" sz="2800" b="1" dirty="0" smtClean="0"/>
                        <a:t>Spain</a:t>
                      </a:r>
                      <a:endParaRPr lang="en-US" sz="2800" b="1" dirty="0"/>
                    </a:p>
                  </a:txBody>
                  <a:tcPr/>
                </a:tc>
                <a:tc>
                  <a:txBody>
                    <a:bodyPr/>
                    <a:lstStyle/>
                    <a:p>
                      <a:pPr algn="r"/>
                      <a:r>
                        <a:rPr lang="en-US" sz="2400" b="1" dirty="0" smtClean="0"/>
                        <a:t>+12.1</a:t>
                      </a:r>
                      <a:endParaRPr lang="en-US" sz="2400" b="1" dirty="0"/>
                    </a:p>
                  </a:txBody>
                  <a:tcPr/>
                </a:tc>
              </a:tr>
              <a:tr h="812919">
                <a:tc>
                  <a:txBody>
                    <a:bodyPr/>
                    <a:lstStyle/>
                    <a:p>
                      <a:r>
                        <a:rPr lang="en-US" sz="2800" b="1" dirty="0" smtClean="0"/>
                        <a:t>Brazil</a:t>
                      </a:r>
                      <a:endParaRPr lang="en-US" sz="2800" b="1" dirty="0"/>
                    </a:p>
                  </a:txBody>
                  <a:tcPr/>
                </a:tc>
                <a:tc>
                  <a:txBody>
                    <a:bodyPr/>
                    <a:lstStyle/>
                    <a:p>
                      <a:r>
                        <a:rPr lang="en-US" sz="2400" b="1" dirty="0" smtClean="0"/>
                        <a:t>20.0</a:t>
                      </a:r>
                      <a:endParaRPr lang="en-US" sz="2400" b="1" dirty="0"/>
                    </a:p>
                  </a:txBody>
                  <a:tcPr/>
                </a:tc>
                <a:tc>
                  <a:txBody>
                    <a:bodyPr/>
                    <a:lstStyle/>
                    <a:p>
                      <a:r>
                        <a:rPr lang="en-US" sz="2800" b="1" dirty="0" smtClean="0"/>
                        <a:t>France</a:t>
                      </a:r>
                      <a:endParaRPr lang="en-US" sz="2800" b="1" dirty="0"/>
                    </a:p>
                  </a:txBody>
                  <a:tcPr/>
                </a:tc>
                <a:tc>
                  <a:txBody>
                    <a:bodyPr/>
                    <a:lstStyle/>
                    <a:p>
                      <a:pPr algn="r"/>
                      <a:r>
                        <a:rPr lang="en-US" sz="2400" b="1" dirty="0" smtClean="0"/>
                        <a:t>+10.0</a:t>
                      </a:r>
                      <a:endParaRPr lang="en-US" sz="2400" b="1" dirty="0"/>
                    </a:p>
                  </a:txBody>
                  <a:tcPr/>
                </a:tc>
              </a:tr>
              <a:tr h="608886">
                <a:tc>
                  <a:txBody>
                    <a:bodyPr/>
                    <a:lstStyle/>
                    <a:p>
                      <a:r>
                        <a:rPr lang="en-US" sz="2800" b="1" dirty="0" smtClean="0"/>
                        <a:t>Italy</a:t>
                      </a:r>
                      <a:endParaRPr lang="en-US" sz="2800" b="1" dirty="0"/>
                    </a:p>
                  </a:txBody>
                  <a:tcPr/>
                </a:tc>
                <a:tc>
                  <a:txBody>
                    <a:bodyPr/>
                    <a:lstStyle/>
                    <a:p>
                      <a:r>
                        <a:rPr lang="en-US" sz="2400" b="1" dirty="0" smtClean="0"/>
                        <a:t>16.4</a:t>
                      </a:r>
                      <a:endParaRPr lang="en-US" sz="2400" b="1" dirty="0"/>
                    </a:p>
                  </a:txBody>
                  <a:tcPr/>
                </a:tc>
                <a:tc>
                  <a:txBody>
                    <a:bodyPr/>
                    <a:lstStyle/>
                    <a:p>
                      <a:r>
                        <a:rPr lang="en-US" sz="2800" b="1" dirty="0" smtClean="0"/>
                        <a:t>Bolivia</a:t>
                      </a:r>
                      <a:endParaRPr lang="en-US" sz="2800" b="1" dirty="0"/>
                    </a:p>
                  </a:txBody>
                  <a:tcPr/>
                </a:tc>
                <a:tc>
                  <a:txBody>
                    <a:bodyPr/>
                    <a:lstStyle/>
                    <a:p>
                      <a:pPr algn="r"/>
                      <a:r>
                        <a:rPr lang="en-US" sz="2400" b="1" dirty="0" smtClean="0"/>
                        <a:t>+9.9</a:t>
                      </a:r>
                      <a:endParaRPr lang="en-US" sz="2400" b="1" dirty="0"/>
                    </a:p>
                  </a:txBody>
                  <a:tcPr/>
                </a:tc>
              </a:tr>
            </a:tbl>
          </a:graphicData>
        </a:graphic>
      </p:graphicFrame>
    </p:spTree>
    <p:extLst>
      <p:ext uri="{BB962C8B-B14F-4D97-AF65-F5344CB8AC3E}">
        <p14:creationId xmlns:p14="http://schemas.microsoft.com/office/powerpoint/2010/main" val="2538552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263854"/>
            <a:ext cx="9067800" cy="6594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781800" y="3586327"/>
            <a:ext cx="2133600" cy="1200329"/>
          </a:xfrm>
          <a:prstGeom prst="rect">
            <a:avLst/>
          </a:prstGeom>
          <a:noFill/>
        </p:spPr>
        <p:txBody>
          <a:bodyPr wrap="square" rtlCol="0">
            <a:spAutoFit/>
          </a:bodyPr>
          <a:lstStyle/>
          <a:p>
            <a:pPr algn="ctr"/>
            <a:r>
              <a:rPr lang="en-US" sz="2400" b="1" dirty="0" smtClean="0"/>
              <a:t>SCALE: </a:t>
            </a:r>
          </a:p>
          <a:p>
            <a:pPr algn="ctr"/>
            <a:r>
              <a:rPr lang="en-US" sz="2400" b="1" dirty="0" smtClean="0"/>
              <a:t>POPULATION </a:t>
            </a:r>
          </a:p>
          <a:p>
            <a:pPr algn="ctr"/>
            <a:r>
              <a:rPr lang="en-US" sz="2400" b="1" dirty="0" smtClean="0"/>
              <a:t>SIZE</a:t>
            </a:r>
            <a:endParaRPr lang="en-US" sz="2400" b="1" dirty="0"/>
          </a:p>
        </p:txBody>
      </p:sp>
    </p:spTree>
    <p:extLst>
      <p:ext uri="{BB962C8B-B14F-4D97-AF65-F5344CB8AC3E}">
        <p14:creationId xmlns:p14="http://schemas.microsoft.com/office/powerpoint/2010/main" val="765750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579" y="38100"/>
            <a:ext cx="451719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1127" y="0"/>
            <a:ext cx="437454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882" y="3446250"/>
            <a:ext cx="4420773" cy="3402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819400" y="2057400"/>
            <a:ext cx="3048000" cy="461665"/>
          </a:xfrm>
          <a:prstGeom prst="rect">
            <a:avLst/>
          </a:prstGeom>
          <a:noFill/>
        </p:spPr>
        <p:txBody>
          <a:bodyPr wrap="square" rtlCol="0">
            <a:spAutoFit/>
          </a:bodyPr>
          <a:lstStyle/>
          <a:p>
            <a:pPr algn="ctr"/>
            <a:r>
              <a:rPr lang="en-US" sz="2400" b="1" dirty="0" smtClean="0"/>
              <a:t>DEMOCRACY</a:t>
            </a:r>
            <a:endParaRPr lang="en-US" sz="2400" b="1" dirty="0"/>
          </a:p>
        </p:txBody>
      </p:sp>
      <p:pic>
        <p:nvPicPr>
          <p:cNvPr id="614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3559487"/>
            <a:ext cx="4216400" cy="3194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12017" y="6008132"/>
            <a:ext cx="1164583" cy="369332"/>
          </a:xfrm>
          <a:prstGeom prst="rect">
            <a:avLst/>
          </a:prstGeom>
          <a:noFill/>
        </p:spPr>
        <p:txBody>
          <a:bodyPr wrap="square" rtlCol="0">
            <a:spAutoFit/>
          </a:bodyPr>
          <a:lstStyle/>
          <a:p>
            <a:r>
              <a:rPr lang="en-US" dirty="0" smtClean="0"/>
              <a:t>Argentina</a:t>
            </a:r>
            <a:endParaRPr lang="en-US" dirty="0"/>
          </a:p>
        </p:txBody>
      </p:sp>
      <p:sp>
        <p:nvSpPr>
          <p:cNvPr id="5" name="TextBox 4"/>
          <p:cNvSpPr txBox="1"/>
          <p:nvPr/>
        </p:nvSpPr>
        <p:spPr>
          <a:xfrm>
            <a:off x="2438400" y="2726871"/>
            <a:ext cx="1012183" cy="369332"/>
          </a:xfrm>
          <a:prstGeom prst="rect">
            <a:avLst/>
          </a:prstGeom>
          <a:noFill/>
        </p:spPr>
        <p:txBody>
          <a:bodyPr wrap="square" rtlCol="0">
            <a:spAutoFit/>
          </a:bodyPr>
          <a:lstStyle/>
          <a:p>
            <a:r>
              <a:rPr lang="en-US" dirty="0" smtClean="0"/>
              <a:t>Brazil</a:t>
            </a:r>
            <a:endParaRPr lang="en-US" dirty="0"/>
          </a:p>
        </p:txBody>
      </p:sp>
      <p:sp>
        <p:nvSpPr>
          <p:cNvPr id="6" name="TextBox 5"/>
          <p:cNvSpPr txBox="1"/>
          <p:nvPr/>
        </p:nvSpPr>
        <p:spPr>
          <a:xfrm>
            <a:off x="7245503" y="2726871"/>
            <a:ext cx="920597" cy="369332"/>
          </a:xfrm>
          <a:prstGeom prst="rect">
            <a:avLst/>
          </a:prstGeom>
          <a:noFill/>
        </p:spPr>
        <p:txBody>
          <a:bodyPr wrap="square" rtlCol="0">
            <a:spAutoFit/>
          </a:bodyPr>
          <a:lstStyle/>
          <a:p>
            <a:r>
              <a:rPr lang="en-US" dirty="0" smtClean="0"/>
              <a:t>Mexico</a:t>
            </a:r>
            <a:endParaRPr lang="en-US" dirty="0"/>
          </a:p>
        </p:txBody>
      </p:sp>
      <p:sp>
        <p:nvSpPr>
          <p:cNvPr id="12" name="TextBox 11"/>
          <p:cNvSpPr txBox="1"/>
          <p:nvPr/>
        </p:nvSpPr>
        <p:spPr>
          <a:xfrm>
            <a:off x="7419144" y="5975866"/>
            <a:ext cx="1355495" cy="369332"/>
          </a:xfrm>
          <a:prstGeom prst="rect">
            <a:avLst/>
          </a:prstGeom>
          <a:noFill/>
        </p:spPr>
        <p:txBody>
          <a:bodyPr wrap="square" rtlCol="0">
            <a:spAutoFit/>
          </a:bodyPr>
          <a:lstStyle/>
          <a:p>
            <a:r>
              <a:rPr lang="en-US" dirty="0" smtClean="0"/>
              <a:t>Indonesia</a:t>
            </a:r>
            <a:endParaRPr lang="en-US" dirty="0"/>
          </a:p>
        </p:txBody>
      </p:sp>
    </p:spTree>
    <p:extLst>
      <p:ext uri="{BB962C8B-B14F-4D97-AF65-F5344CB8AC3E}">
        <p14:creationId xmlns:p14="http://schemas.microsoft.com/office/powerpoint/2010/main" val="2833255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36402189"/>
              </p:ext>
            </p:extLst>
          </p:nvPr>
        </p:nvGraphicFramePr>
        <p:xfrm>
          <a:off x="304800" y="152400"/>
          <a:ext cx="8458200" cy="6004560"/>
        </p:xfrm>
        <a:graphic>
          <a:graphicData uri="http://schemas.openxmlformats.org/drawingml/2006/table">
            <a:tbl>
              <a:tblPr firstRow="1" bandRow="1">
                <a:tableStyleId>{5C22544A-7EE6-4342-B048-85BDC9FD1C3A}</a:tableStyleId>
              </a:tblPr>
              <a:tblGrid>
                <a:gridCol w="3505200"/>
                <a:gridCol w="1828799"/>
                <a:gridCol w="1662290"/>
                <a:gridCol w="1461911"/>
              </a:tblGrid>
              <a:tr h="396240">
                <a:tc>
                  <a:txBody>
                    <a:bodyPr/>
                    <a:lstStyle/>
                    <a:p>
                      <a:endParaRPr lang="en-US" sz="2400" dirty="0"/>
                    </a:p>
                  </a:txBody>
                  <a:tcPr/>
                </a:tc>
                <a:tc>
                  <a:txBody>
                    <a:bodyPr/>
                    <a:lstStyle/>
                    <a:p>
                      <a:pPr algn="ctr"/>
                      <a:r>
                        <a:rPr lang="en-US" sz="3200" dirty="0" smtClean="0"/>
                        <a:t>81 countries</a:t>
                      </a:r>
                      <a:endParaRPr lang="en-US" sz="3200" dirty="0"/>
                    </a:p>
                  </a:txBody>
                  <a:tcPr/>
                </a:tc>
                <a:tc>
                  <a:txBody>
                    <a:bodyPr/>
                    <a:lstStyle/>
                    <a:p>
                      <a:pPr algn="ctr"/>
                      <a:r>
                        <a:rPr lang="en-US" sz="3200" dirty="0" smtClean="0"/>
                        <a:t>42 OECD+</a:t>
                      </a:r>
                      <a:endParaRPr lang="en-US" sz="3200" dirty="0"/>
                    </a:p>
                  </a:txBody>
                  <a:tcPr/>
                </a:tc>
                <a:tc>
                  <a:txBody>
                    <a:bodyPr/>
                    <a:lstStyle/>
                    <a:p>
                      <a:pPr algn="ctr"/>
                      <a:r>
                        <a:rPr lang="en-US" sz="3200" dirty="0" smtClean="0"/>
                        <a:t>41 LA+SEA</a:t>
                      </a:r>
                      <a:endParaRPr lang="en-US" sz="3200" dirty="0"/>
                    </a:p>
                  </a:txBody>
                  <a:tcPr/>
                </a:tc>
              </a:tr>
              <a:tr h="370840">
                <a:tc>
                  <a:txBody>
                    <a:bodyPr/>
                    <a:lstStyle/>
                    <a:p>
                      <a:r>
                        <a:rPr lang="en-US" sz="3600" b="1" i="1" dirty="0" smtClean="0">
                          <a:solidFill>
                            <a:srgbClr val="FF0000"/>
                          </a:solidFill>
                        </a:rPr>
                        <a:t>Population</a:t>
                      </a:r>
                      <a:endParaRPr lang="en-US" sz="3600" b="1" i="1" dirty="0">
                        <a:solidFill>
                          <a:srgbClr val="FF0000"/>
                        </a:solidFill>
                      </a:endParaRPr>
                    </a:p>
                  </a:txBody>
                  <a:tcPr/>
                </a:tc>
                <a:tc>
                  <a:txBody>
                    <a:bodyPr/>
                    <a:lstStyle/>
                    <a:p>
                      <a:pPr marL="91440"/>
                      <a:r>
                        <a:rPr lang="en-US" sz="2800" dirty="0" smtClean="0"/>
                        <a:t>.590***</a:t>
                      </a:r>
                      <a:endParaRPr lang="en-US" sz="2800" dirty="0"/>
                    </a:p>
                  </a:txBody>
                  <a:tcPr/>
                </a:tc>
                <a:tc>
                  <a:txBody>
                    <a:bodyPr/>
                    <a:lstStyle/>
                    <a:p>
                      <a:pPr marL="91440"/>
                      <a:r>
                        <a:rPr lang="en-US" sz="2800" dirty="0" smtClean="0"/>
                        <a:t>  .550***</a:t>
                      </a:r>
                      <a:endParaRPr lang="en-US" sz="2800" dirty="0"/>
                    </a:p>
                  </a:txBody>
                  <a:tcPr/>
                </a:tc>
                <a:tc>
                  <a:txBody>
                    <a:bodyPr/>
                    <a:lstStyle/>
                    <a:p>
                      <a:pPr marL="91440"/>
                      <a:r>
                        <a:rPr lang="en-US" sz="2800" dirty="0" smtClean="0"/>
                        <a:t>.604***</a:t>
                      </a:r>
                      <a:endParaRPr lang="en-US" sz="2800" dirty="0"/>
                    </a:p>
                  </a:txBody>
                  <a:tcPr/>
                </a:tc>
              </a:tr>
              <a:tr h="370840">
                <a:tc>
                  <a:txBody>
                    <a:bodyPr/>
                    <a:lstStyle/>
                    <a:p>
                      <a:r>
                        <a:rPr lang="en-US" sz="3600" b="1" dirty="0" smtClean="0"/>
                        <a:t>Area</a:t>
                      </a:r>
                      <a:endParaRPr lang="en-US" sz="3600" b="1" dirty="0"/>
                    </a:p>
                  </a:txBody>
                  <a:tcPr/>
                </a:tc>
                <a:tc>
                  <a:txBody>
                    <a:bodyPr/>
                    <a:lstStyle/>
                    <a:p>
                      <a:pPr marL="91440"/>
                      <a:r>
                        <a:rPr lang="en-US" sz="2800" dirty="0" smtClean="0"/>
                        <a:t>.003</a:t>
                      </a:r>
                      <a:endParaRPr lang="en-US" sz="2800" dirty="0"/>
                    </a:p>
                  </a:txBody>
                  <a:tcPr/>
                </a:tc>
                <a:tc>
                  <a:txBody>
                    <a:bodyPr/>
                    <a:lstStyle/>
                    <a:p>
                      <a:pPr marL="91440"/>
                      <a:r>
                        <a:rPr lang="en-US" sz="2800" baseline="0" dirty="0" smtClean="0"/>
                        <a:t>  </a:t>
                      </a:r>
                      <a:r>
                        <a:rPr lang="en-US" sz="2800" dirty="0" smtClean="0"/>
                        <a:t>.124**</a:t>
                      </a:r>
                      <a:endParaRPr lang="en-US" sz="2800" dirty="0"/>
                    </a:p>
                  </a:txBody>
                  <a:tcPr/>
                </a:tc>
                <a:tc>
                  <a:txBody>
                    <a:bodyPr/>
                    <a:lstStyle/>
                    <a:p>
                      <a:pPr marL="91440"/>
                      <a:r>
                        <a:rPr lang="en-US" sz="2800" dirty="0" smtClean="0"/>
                        <a:t>.038</a:t>
                      </a:r>
                      <a:endParaRPr lang="en-US" sz="2800" dirty="0"/>
                    </a:p>
                  </a:txBody>
                  <a:tcPr/>
                </a:tc>
              </a:tr>
              <a:tr h="370840">
                <a:tc>
                  <a:txBody>
                    <a:bodyPr/>
                    <a:lstStyle/>
                    <a:p>
                      <a:r>
                        <a:rPr lang="en-US" sz="3600" b="1" dirty="0" smtClean="0"/>
                        <a:t>Ethnic fragmentation</a:t>
                      </a:r>
                      <a:endParaRPr lang="en-US" sz="3600" b="1" dirty="0"/>
                    </a:p>
                  </a:txBody>
                  <a:tcPr/>
                </a:tc>
                <a:tc>
                  <a:txBody>
                    <a:bodyPr/>
                    <a:lstStyle/>
                    <a:p>
                      <a:pPr marL="91440"/>
                      <a:r>
                        <a:rPr lang="en-US" sz="2800" dirty="0" smtClean="0"/>
                        <a:t>.145***</a:t>
                      </a:r>
                      <a:endParaRPr lang="en-US" sz="2800" dirty="0"/>
                    </a:p>
                  </a:txBody>
                  <a:tcPr/>
                </a:tc>
                <a:tc>
                  <a:txBody>
                    <a:bodyPr/>
                    <a:lstStyle/>
                    <a:p>
                      <a:pPr marL="91440"/>
                      <a:r>
                        <a:rPr lang="en-US" sz="2800" dirty="0" smtClean="0"/>
                        <a:t>  .305***</a:t>
                      </a:r>
                      <a:endParaRPr lang="en-US" sz="2800" dirty="0"/>
                    </a:p>
                  </a:txBody>
                  <a:tcPr/>
                </a:tc>
                <a:tc>
                  <a:txBody>
                    <a:bodyPr/>
                    <a:lstStyle/>
                    <a:p>
                      <a:pPr marL="91440"/>
                      <a:r>
                        <a:rPr lang="en-US" sz="2800" dirty="0" smtClean="0"/>
                        <a:t>.081***</a:t>
                      </a:r>
                      <a:endParaRPr lang="en-US" sz="2800" dirty="0"/>
                    </a:p>
                  </a:txBody>
                  <a:tcPr/>
                </a:tc>
              </a:tr>
              <a:tr h="370840">
                <a:tc>
                  <a:txBody>
                    <a:bodyPr/>
                    <a:lstStyle/>
                    <a:p>
                      <a:r>
                        <a:rPr lang="en-US" sz="3600" b="1" dirty="0" smtClean="0"/>
                        <a:t>Affluence</a:t>
                      </a:r>
                      <a:endParaRPr lang="en-US" sz="3600" b="1" dirty="0"/>
                    </a:p>
                  </a:txBody>
                  <a:tcPr/>
                </a:tc>
                <a:tc>
                  <a:txBody>
                    <a:bodyPr/>
                    <a:lstStyle/>
                    <a:p>
                      <a:pPr marL="91440"/>
                      <a:r>
                        <a:rPr lang="en-US" sz="2800" dirty="0" smtClean="0"/>
                        <a:t>.069***</a:t>
                      </a:r>
                      <a:endParaRPr lang="en-US" sz="2800" dirty="0"/>
                    </a:p>
                  </a:txBody>
                  <a:tcPr/>
                </a:tc>
                <a:tc>
                  <a:txBody>
                    <a:bodyPr/>
                    <a:lstStyle/>
                    <a:p>
                      <a:pPr marL="91440"/>
                      <a:r>
                        <a:rPr lang="en-US" sz="2800" dirty="0" smtClean="0"/>
                        <a:t>  .023</a:t>
                      </a:r>
                      <a:endParaRPr lang="en-US" sz="2800" dirty="0"/>
                    </a:p>
                  </a:txBody>
                  <a:tcPr/>
                </a:tc>
                <a:tc>
                  <a:txBody>
                    <a:bodyPr/>
                    <a:lstStyle/>
                    <a:p>
                      <a:pPr marL="91440"/>
                      <a:r>
                        <a:rPr lang="en-US" sz="2800" dirty="0" smtClean="0"/>
                        <a:t>.031*</a:t>
                      </a:r>
                      <a:endParaRPr lang="en-US" sz="2800" dirty="0"/>
                    </a:p>
                  </a:txBody>
                  <a:tcPr/>
                </a:tc>
              </a:tr>
              <a:tr h="370840">
                <a:tc>
                  <a:txBody>
                    <a:bodyPr/>
                    <a:lstStyle/>
                    <a:p>
                      <a:r>
                        <a:rPr lang="en-US" sz="3600" b="1" i="1" dirty="0" smtClean="0">
                          <a:solidFill>
                            <a:srgbClr val="FF0000"/>
                          </a:solidFill>
                        </a:rPr>
                        <a:t>Democracy</a:t>
                      </a:r>
                      <a:endParaRPr lang="en-US" sz="3600" b="1" i="1" dirty="0">
                        <a:solidFill>
                          <a:srgbClr val="FF0000"/>
                        </a:solidFill>
                      </a:endParaRPr>
                    </a:p>
                  </a:txBody>
                  <a:tcPr/>
                </a:tc>
                <a:tc>
                  <a:txBody>
                    <a:bodyPr/>
                    <a:lstStyle/>
                    <a:p>
                      <a:pPr marL="91440"/>
                      <a:r>
                        <a:rPr lang="en-US" sz="2800" dirty="0" smtClean="0"/>
                        <a:t>.167***</a:t>
                      </a:r>
                      <a:endParaRPr lang="en-US" sz="2800" dirty="0"/>
                    </a:p>
                  </a:txBody>
                  <a:tcPr/>
                </a:tc>
                <a:tc>
                  <a:txBody>
                    <a:bodyPr/>
                    <a:lstStyle/>
                    <a:p>
                      <a:pPr marL="91440"/>
                      <a:r>
                        <a:rPr lang="en-US" sz="2800" dirty="0" smtClean="0"/>
                        <a:t>  .272***</a:t>
                      </a:r>
                      <a:endParaRPr lang="en-US" sz="2800" dirty="0"/>
                    </a:p>
                  </a:txBody>
                  <a:tcPr/>
                </a:tc>
                <a:tc>
                  <a:txBody>
                    <a:bodyPr/>
                    <a:lstStyle/>
                    <a:p>
                      <a:pPr marL="91440"/>
                      <a:r>
                        <a:rPr lang="en-US" sz="2800" dirty="0" smtClean="0"/>
                        <a:t>.192***</a:t>
                      </a:r>
                      <a:endParaRPr lang="en-US" sz="2800" dirty="0"/>
                    </a:p>
                  </a:txBody>
                  <a:tcPr/>
                </a:tc>
              </a:tr>
              <a:tr h="370840">
                <a:tc>
                  <a:txBody>
                    <a:bodyPr/>
                    <a:lstStyle/>
                    <a:p>
                      <a:endParaRPr lang="en-US" sz="3600" b="1" dirty="0" smtClean="0"/>
                    </a:p>
                    <a:p>
                      <a:r>
                        <a:rPr lang="en-US" sz="3600" b="1" dirty="0" smtClean="0"/>
                        <a:t>R</a:t>
                      </a:r>
                      <a:r>
                        <a:rPr lang="en-US" sz="3600" b="1" baseline="30000" dirty="0" smtClean="0"/>
                        <a:t>2</a:t>
                      </a:r>
                      <a:endParaRPr lang="en-US" sz="3600" b="1" baseline="30000" dirty="0"/>
                    </a:p>
                  </a:txBody>
                  <a:tcPr/>
                </a:tc>
                <a:tc>
                  <a:txBody>
                    <a:bodyPr/>
                    <a:lstStyle/>
                    <a:p>
                      <a:pPr marL="91440" algn="ctr"/>
                      <a:endParaRPr lang="en-US" sz="2800" b="1" dirty="0" smtClean="0"/>
                    </a:p>
                    <a:p>
                      <a:pPr marL="91440" algn="ctr"/>
                      <a:r>
                        <a:rPr lang="en-US" sz="2800" b="1" dirty="0" smtClean="0"/>
                        <a:t>.45</a:t>
                      </a:r>
                      <a:endParaRPr lang="en-US" sz="2800" b="1" dirty="0"/>
                    </a:p>
                  </a:txBody>
                  <a:tcPr/>
                </a:tc>
                <a:tc>
                  <a:txBody>
                    <a:bodyPr/>
                    <a:lstStyle/>
                    <a:p>
                      <a:pPr marL="91440" algn="ctr"/>
                      <a:endParaRPr lang="en-US" sz="2800" b="1" dirty="0" smtClean="0"/>
                    </a:p>
                    <a:p>
                      <a:pPr marL="91440" algn="ctr"/>
                      <a:r>
                        <a:rPr lang="en-US" sz="2800" b="1" dirty="0" smtClean="0"/>
                        <a:t>.51</a:t>
                      </a:r>
                      <a:endParaRPr lang="en-US" sz="2800" b="1" dirty="0"/>
                    </a:p>
                  </a:txBody>
                  <a:tcPr/>
                </a:tc>
                <a:tc>
                  <a:txBody>
                    <a:bodyPr/>
                    <a:lstStyle/>
                    <a:p>
                      <a:pPr marL="91440" algn="ctr"/>
                      <a:endParaRPr lang="en-US" sz="2800" b="1" dirty="0" smtClean="0"/>
                    </a:p>
                    <a:p>
                      <a:pPr marL="91440" algn="ctr"/>
                      <a:r>
                        <a:rPr lang="en-US" sz="2800" b="1" dirty="0" smtClean="0"/>
                        <a:t>.49</a:t>
                      </a:r>
                      <a:endParaRPr lang="en-US" sz="2800" b="1" dirty="0"/>
                    </a:p>
                  </a:txBody>
                  <a:tcPr/>
                </a:tc>
              </a:tr>
            </a:tbl>
          </a:graphicData>
        </a:graphic>
      </p:graphicFrame>
    </p:spTree>
    <p:extLst>
      <p:ext uri="{BB962C8B-B14F-4D97-AF65-F5344CB8AC3E}">
        <p14:creationId xmlns:p14="http://schemas.microsoft.com/office/powerpoint/2010/main" val="1428503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838200"/>
            <a:ext cx="7391400" cy="5293757"/>
          </a:xfrm>
          <a:prstGeom prst="rect">
            <a:avLst/>
          </a:prstGeom>
          <a:noFill/>
          <a:ln w="38100">
            <a:solidFill>
              <a:srgbClr val="002060"/>
            </a:solidFill>
          </a:ln>
        </p:spPr>
        <p:txBody>
          <a:bodyPr wrap="square" rtlCol="0">
            <a:spAutoFit/>
          </a:bodyPr>
          <a:lstStyle/>
          <a:p>
            <a:endParaRPr lang="en-US" dirty="0" smtClean="0"/>
          </a:p>
          <a:p>
            <a:pPr algn="ctr"/>
            <a:r>
              <a:rPr lang="en-US" sz="3200" dirty="0" smtClean="0"/>
              <a:t>Council of Europeanists’ </a:t>
            </a:r>
            <a:br>
              <a:rPr lang="en-US" sz="3200" dirty="0" smtClean="0"/>
            </a:br>
            <a:r>
              <a:rPr lang="en-US" sz="3200" b="1" i="1" dirty="0" smtClean="0"/>
              <a:t>Territorial Politics and Federalism</a:t>
            </a:r>
            <a:r>
              <a:rPr lang="en-US" sz="3200" dirty="0" smtClean="0"/>
              <a:t> </a:t>
            </a:r>
            <a:br>
              <a:rPr lang="en-US" sz="3200" dirty="0" smtClean="0"/>
            </a:br>
            <a:r>
              <a:rPr lang="en-US" sz="3200" dirty="0" err="1" smtClean="0"/>
              <a:t>Listserve</a:t>
            </a:r>
            <a:endParaRPr lang="en-US" sz="3200" dirty="0" smtClean="0"/>
          </a:p>
          <a:p>
            <a:pPr algn="ctr"/>
            <a:endParaRPr lang="en-US" sz="3200" dirty="0"/>
          </a:p>
          <a:p>
            <a:pPr algn="ctr"/>
            <a:r>
              <a:rPr lang="en-US" sz="3200" dirty="0" smtClean="0"/>
              <a:t>CES-TPF</a:t>
            </a:r>
          </a:p>
          <a:p>
            <a:endParaRPr lang="en-US" dirty="0"/>
          </a:p>
          <a:p>
            <a:pPr algn="ctr"/>
            <a:endParaRPr lang="en-US" sz="2400" dirty="0"/>
          </a:p>
          <a:p>
            <a:pPr algn="ctr"/>
            <a:r>
              <a:rPr lang="en-US" sz="2400" dirty="0">
                <a:hlinkClick r:id="rId2"/>
              </a:rPr>
              <a:t>https://</a:t>
            </a:r>
            <a:r>
              <a:rPr lang="en-US" sz="2400" dirty="0" smtClean="0">
                <a:hlinkClick r:id="rId2"/>
              </a:rPr>
              <a:t>lists.columbia.edu/mailman/listinfo/ces-tpf</a:t>
            </a:r>
            <a:endParaRPr lang="en-US" sz="2400" dirty="0" smtClean="0"/>
          </a:p>
          <a:p>
            <a:pPr algn="ctr"/>
            <a:endParaRPr lang="en-US" sz="2400" dirty="0"/>
          </a:p>
          <a:p>
            <a:pPr algn="ctr"/>
            <a:r>
              <a:rPr lang="en-US" sz="2400" dirty="0" smtClean="0"/>
              <a:t>Contact: </a:t>
            </a:r>
            <a:br>
              <a:rPr lang="en-US" sz="2400" dirty="0" smtClean="0"/>
            </a:br>
            <a:r>
              <a:rPr lang="en-US" sz="2800" dirty="0" smtClean="0"/>
              <a:t>Michael </a:t>
            </a:r>
            <a:r>
              <a:rPr lang="en-US" sz="2800" dirty="0" err="1" smtClean="0"/>
              <a:t>Tatham</a:t>
            </a:r>
            <a:r>
              <a:rPr lang="en-US" sz="2800" dirty="0"/>
              <a:t> </a:t>
            </a:r>
            <a:r>
              <a:rPr lang="en-US" sz="2400" dirty="0" smtClean="0"/>
              <a:t>(tatham.michael@gmail.com)</a:t>
            </a:r>
            <a:endParaRPr lang="en-US" dirty="0"/>
          </a:p>
          <a:p>
            <a:endParaRPr lang="en-US" dirty="0"/>
          </a:p>
        </p:txBody>
      </p:sp>
    </p:spTree>
    <p:extLst>
      <p:ext uri="{BB962C8B-B14F-4D97-AF65-F5344CB8AC3E}">
        <p14:creationId xmlns:p14="http://schemas.microsoft.com/office/powerpoint/2010/main" val="829942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21087254"/>
              </p:ext>
            </p:extLst>
          </p:nvPr>
        </p:nvGraphicFramePr>
        <p:xfrm>
          <a:off x="118534" y="328422"/>
          <a:ext cx="8991599" cy="6231636"/>
        </p:xfrm>
        <a:graphic>
          <a:graphicData uri="http://schemas.openxmlformats.org/drawingml/2006/table">
            <a:tbl>
              <a:tblPr firstRow="1" firstCol="1" bandRow="1"/>
              <a:tblGrid>
                <a:gridCol w="3081866"/>
                <a:gridCol w="4990548"/>
                <a:gridCol w="919185"/>
              </a:tblGrid>
              <a:tr h="312105">
                <a:tc gridSpan="3">
                  <a:txBody>
                    <a:bodyPr/>
                    <a:lstStyle/>
                    <a:p>
                      <a:pPr marL="91440" marR="0">
                        <a:lnSpc>
                          <a:spcPct val="115000"/>
                        </a:lnSpc>
                        <a:spcBef>
                          <a:spcPts val="600"/>
                        </a:spcBef>
                        <a:spcAft>
                          <a:spcPts val="600"/>
                        </a:spcAft>
                      </a:pPr>
                      <a:r>
                        <a:rPr lang="en-US" sz="1800" b="1" dirty="0">
                          <a:effectLst/>
                          <a:latin typeface="Arial Narrow"/>
                          <a:ea typeface="Times New Roman"/>
                          <a:cs typeface="Times New Roman"/>
                        </a:rPr>
                        <a:t>Self Rule: The authority exercised by a regional government over those who live in the region</a:t>
                      </a:r>
                      <a:endParaRPr lang="en-US" sz="16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Institutional depth</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a regional government is autonomous rather than </a:t>
                      </a:r>
                      <a:r>
                        <a:rPr lang="en-US" sz="1700" dirty="0" err="1">
                          <a:effectLst/>
                          <a:latin typeface="Arial Narrow"/>
                          <a:ea typeface="Times New Roman"/>
                          <a:cs typeface="Times New Roman"/>
                        </a:rPr>
                        <a:t>deconcentrated</a:t>
                      </a:r>
                      <a:r>
                        <a:rPr lang="en-US" sz="1700" dirty="0">
                          <a:effectLst/>
                          <a:latin typeface="Arial Narrow"/>
                          <a:ea typeface="Times New Roman"/>
                          <a:cs typeface="Times New Roman"/>
                        </a:rPr>
                        <a:t>.</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a:effectLst/>
                          <a:latin typeface="Arial Narrow"/>
                          <a:ea typeface="Times New Roman"/>
                          <a:cs typeface="Times New Roman"/>
                        </a:rPr>
                        <a:t>0–3</a:t>
                      </a:r>
                      <a:endParaRPr lang="en-US" sz="16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Policy scope</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range of policies for which a regional government </a:t>
                      </a:r>
                      <a:br>
                        <a:rPr lang="en-US" sz="1700" dirty="0">
                          <a:effectLst/>
                          <a:latin typeface="Arial Narrow"/>
                          <a:ea typeface="Times New Roman"/>
                          <a:cs typeface="Times New Roman"/>
                        </a:rPr>
                      </a:br>
                      <a:r>
                        <a:rPr lang="en-US" sz="1700" dirty="0">
                          <a:effectLst/>
                          <a:latin typeface="Arial Narrow"/>
                          <a:ea typeface="Times New Roman"/>
                          <a:cs typeface="Times New Roman"/>
                        </a:rPr>
                        <a:t>is responsible.</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a:effectLst/>
                          <a:latin typeface="Arial Narrow"/>
                          <a:ea typeface="Times New Roman"/>
                          <a:cs typeface="Times New Roman"/>
                        </a:rPr>
                        <a:t>0–4</a:t>
                      </a:r>
                      <a:endParaRPr lang="en-US" sz="16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Fiscal autonomy</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a regional government can independently tax its population.</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a:effectLst/>
                          <a:latin typeface="Arial Narrow"/>
                          <a:ea typeface="Times New Roman"/>
                          <a:cs typeface="Times New Roman"/>
                        </a:rPr>
                        <a:t>0–4</a:t>
                      </a:r>
                      <a:endParaRPr lang="en-US" sz="16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smtClean="0">
                          <a:effectLst/>
                          <a:latin typeface="Calibri"/>
                          <a:ea typeface="Times New Roman"/>
                          <a:cs typeface="Times New Roman"/>
                        </a:rPr>
                        <a:t>Borrowing</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smtClean="0">
                          <a:effectLst/>
                          <a:latin typeface="Arial Narrow" pitchFamily="34" charset="0"/>
                          <a:ea typeface="Times New Roman"/>
                          <a:cs typeface="Times New Roman"/>
                        </a:rPr>
                        <a:t>The extent to which</a:t>
                      </a:r>
                      <a:r>
                        <a:rPr lang="en-US" sz="1700" baseline="0" dirty="0" smtClean="0">
                          <a:effectLst/>
                          <a:latin typeface="Arial Narrow" pitchFamily="34" charset="0"/>
                          <a:ea typeface="Times New Roman"/>
                          <a:cs typeface="Times New Roman"/>
                        </a:rPr>
                        <a:t> a regional government can borrow money</a:t>
                      </a:r>
                      <a:endParaRPr lang="en-US" sz="1700" dirty="0">
                        <a:effectLst/>
                        <a:latin typeface="Arial Narrow"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dirty="0" smtClean="0">
                          <a:effectLst/>
                          <a:latin typeface="Calibri"/>
                          <a:ea typeface="Times New Roman"/>
                          <a:cs typeface="Times New Roman"/>
                        </a:rPr>
                        <a:t>0-3</a:t>
                      </a:r>
                      <a:endParaRPr lang="en-US" sz="16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Representation</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a region is endowed with an independent legislature and executive.</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dirty="0">
                          <a:effectLst/>
                          <a:latin typeface="Arial Narrow"/>
                          <a:ea typeface="Times New Roman"/>
                          <a:cs typeface="Times New Roman"/>
                        </a:rPr>
                        <a:t>0–4</a:t>
                      </a:r>
                      <a:endParaRPr lang="en-US" sz="16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209">
                <a:tc gridSpan="3">
                  <a:txBody>
                    <a:bodyPr/>
                    <a:lstStyle/>
                    <a:p>
                      <a:pPr marL="91440" marR="0">
                        <a:lnSpc>
                          <a:spcPct val="115000"/>
                        </a:lnSpc>
                        <a:spcBef>
                          <a:spcPts val="600"/>
                        </a:spcBef>
                        <a:spcAft>
                          <a:spcPts val="600"/>
                        </a:spcAft>
                      </a:pPr>
                      <a:r>
                        <a:rPr lang="en-US" sz="1800" b="1" dirty="0">
                          <a:effectLst/>
                          <a:latin typeface="Arial Narrow"/>
                          <a:ea typeface="Times New Roman"/>
                          <a:cs typeface="Times New Roman"/>
                        </a:rPr>
                        <a:t>Shared Rule: The authority exercised by a regional government or its representatives in the country as a whole</a:t>
                      </a:r>
                      <a:endParaRPr lang="en-US" sz="16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Law making</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regional representatives co–determine national legislation.</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a:effectLst/>
                          <a:latin typeface="Arial Narrow"/>
                          <a:ea typeface="Times New Roman"/>
                          <a:cs typeface="Times New Roman"/>
                        </a:rPr>
                        <a:t>0–2</a:t>
                      </a:r>
                      <a:endParaRPr lang="en-US" sz="16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Executive control</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a regional government co–determines national policy in intergovernmental meetings.</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a:effectLst/>
                          <a:latin typeface="Arial Narrow"/>
                          <a:ea typeface="Times New Roman"/>
                          <a:cs typeface="Times New Roman"/>
                        </a:rPr>
                        <a:t>0–2</a:t>
                      </a:r>
                      <a:endParaRPr lang="en-US" sz="16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557">
                <a:tc>
                  <a:txBody>
                    <a:bodyPr/>
                    <a:lstStyle/>
                    <a:p>
                      <a:pPr marL="91440" marR="0">
                        <a:spcBef>
                          <a:spcPts val="600"/>
                        </a:spcBef>
                        <a:spcAft>
                          <a:spcPts val="600"/>
                        </a:spcAft>
                      </a:pPr>
                      <a:r>
                        <a:rPr lang="en-US" sz="1700" b="1" dirty="0">
                          <a:effectLst/>
                          <a:latin typeface="Arial Narrow"/>
                          <a:ea typeface="Times New Roman"/>
                          <a:cs typeface="Times New Roman"/>
                        </a:rPr>
                        <a:t>Fiscal control</a:t>
                      </a:r>
                      <a:endParaRPr lang="en-US" sz="1700" b="1" dirty="0">
                        <a:effectLst/>
                        <a:latin typeface="Tahom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600"/>
                        </a:spcBef>
                        <a:spcAft>
                          <a:spcPts val="600"/>
                        </a:spcAft>
                      </a:pPr>
                      <a:r>
                        <a:rPr lang="en-US" sz="1700" dirty="0">
                          <a:effectLst/>
                          <a:latin typeface="Arial Narrow"/>
                          <a:ea typeface="Times New Roman"/>
                          <a:cs typeface="Times New Roman"/>
                        </a:rPr>
                        <a:t>The extent to which regional representatives co–determine the distribution of national tax revenues.</a:t>
                      </a:r>
                      <a:endParaRPr lang="en-US" sz="1700" dirty="0">
                        <a:effectLst/>
                        <a:latin typeface="Tahom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600"/>
                        </a:spcBef>
                        <a:spcAft>
                          <a:spcPts val="600"/>
                        </a:spcAft>
                      </a:pPr>
                      <a:r>
                        <a:rPr lang="en-US" sz="1800" b="1">
                          <a:effectLst/>
                          <a:latin typeface="Arial Narrow"/>
                          <a:ea typeface="Times New Roman"/>
                          <a:cs typeface="Times New Roman"/>
                        </a:rPr>
                        <a:t>0–2</a:t>
                      </a:r>
                      <a:endParaRPr lang="en-US" sz="1050">
                        <a:effectLst/>
                        <a:latin typeface="Tahoma"/>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191">
                <a:tc>
                  <a:txBody>
                    <a:bodyPr/>
                    <a:lstStyle/>
                    <a:p>
                      <a:pPr marL="91440" marR="0">
                        <a:lnSpc>
                          <a:spcPct val="115000"/>
                        </a:lnSpc>
                        <a:spcBef>
                          <a:spcPts val="600"/>
                        </a:spcBef>
                        <a:spcAft>
                          <a:spcPts val="600"/>
                        </a:spcAft>
                      </a:pPr>
                      <a:r>
                        <a:rPr lang="en-US" sz="1700" b="1" dirty="0">
                          <a:effectLst/>
                          <a:latin typeface="Arial Narrow"/>
                          <a:ea typeface="Times New Roman"/>
                          <a:cs typeface="Times New Roman"/>
                        </a:rPr>
                        <a:t>Constitutional reform</a:t>
                      </a:r>
                      <a:endParaRPr lang="en-US" sz="17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700" dirty="0">
                          <a:effectLst/>
                          <a:latin typeface="Arial Narrow"/>
                          <a:ea typeface="Times New Roman"/>
                          <a:cs typeface="Times New Roman"/>
                        </a:rPr>
                        <a:t>The extent to which regional representatives co–determine constitutional change.</a:t>
                      </a:r>
                      <a:endParaRPr lang="en-US" sz="17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lnSpc>
                          <a:spcPct val="115000"/>
                        </a:lnSpc>
                        <a:spcBef>
                          <a:spcPts val="600"/>
                        </a:spcBef>
                        <a:spcAft>
                          <a:spcPts val="600"/>
                        </a:spcAft>
                      </a:pPr>
                      <a:r>
                        <a:rPr lang="en-US" sz="1600" b="1" dirty="0">
                          <a:effectLst/>
                          <a:latin typeface="Arial Narrow"/>
                          <a:ea typeface="Times New Roman"/>
                          <a:cs typeface="Times New Roman"/>
                        </a:rPr>
                        <a:t>0–3</a:t>
                      </a:r>
                      <a:endParaRPr lang="en-US" sz="16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155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59173048"/>
              </p:ext>
            </p:extLst>
          </p:nvPr>
        </p:nvGraphicFramePr>
        <p:xfrm>
          <a:off x="1371600" y="533400"/>
          <a:ext cx="6553200" cy="1706880"/>
        </p:xfrm>
        <a:graphic>
          <a:graphicData uri="http://schemas.openxmlformats.org/drawingml/2006/table">
            <a:tbl>
              <a:tblPr firstRow="1" firstCol="1" bandRow="1"/>
              <a:tblGrid>
                <a:gridCol w="471344"/>
                <a:gridCol w="6081856"/>
              </a:tblGrid>
              <a:tr h="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a:effectLst/>
                          <a:latin typeface="Calibri"/>
                          <a:ea typeface="Times New Roman"/>
                          <a:cs typeface="Calibri"/>
                        </a:rPr>
                        <a:t>Institutional Depth</a:t>
                      </a:r>
                      <a:endParaRPr lang="en-US" sz="18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no functioning general-purpose administration at the regional level;</a:t>
                      </a:r>
                      <a:endParaRPr lang="en-US" sz="18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err="1">
                          <a:effectLst/>
                          <a:latin typeface="Calibri"/>
                          <a:ea typeface="Times New Roman"/>
                          <a:cs typeface="Calibri"/>
                        </a:rPr>
                        <a:t>deconcentrated</a:t>
                      </a:r>
                      <a:r>
                        <a:rPr lang="en-GB" sz="1600" dirty="0">
                          <a:effectLst/>
                          <a:latin typeface="Calibri"/>
                          <a:ea typeface="Times New Roman"/>
                          <a:cs typeface="Calibri"/>
                        </a:rPr>
                        <a:t>, general-purpose, administration;</a:t>
                      </a:r>
                      <a:endParaRPr lang="en-US" sz="18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2:</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non-</a:t>
                      </a:r>
                      <a:r>
                        <a:rPr lang="en-GB" sz="1600" dirty="0" err="1">
                          <a:effectLst/>
                          <a:latin typeface="Calibri"/>
                          <a:ea typeface="Times New Roman"/>
                          <a:cs typeface="Calibri"/>
                        </a:rPr>
                        <a:t>deconcentrated</a:t>
                      </a:r>
                      <a:r>
                        <a:rPr lang="en-GB" sz="1600" dirty="0">
                          <a:effectLst/>
                          <a:latin typeface="Calibri"/>
                          <a:ea typeface="Times New Roman"/>
                          <a:cs typeface="Calibri"/>
                        </a:rPr>
                        <a:t>, general–purpose, administration subject to central government veto;</a:t>
                      </a:r>
                      <a:endParaRPr lang="en-US" sz="18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3:</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non-</a:t>
                      </a:r>
                      <a:r>
                        <a:rPr lang="en-GB" sz="1600" dirty="0" err="1">
                          <a:effectLst/>
                          <a:latin typeface="Calibri"/>
                          <a:ea typeface="Times New Roman"/>
                          <a:cs typeface="Calibri"/>
                        </a:rPr>
                        <a:t>deconcentrated</a:t>
                      </a:r>
                      <a:r>
                        <a:rPr lang="en-GB" sz="1600" dirty="0">
                          <a:effectLst/>
                          <a:latin typeface="Calibri"/>
                          <a:ea typeface="Times New Roman"/>
                          <a:cs typeface="Calibri"/>
                        </a:rPr>
                        <a:t>, general–purpose, administration not subject to central government veto.</a:t>
                      </a:r>
                      <a:endParaRPr lang="en-US" sz="18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087183583"/>
              </p:ext>
            </p:extLst>
          </p:nvPr>
        </p:nvGraphicFramePr>
        <p:xfrm>
          <a:off x="1219200" y="3276600"/>
          <a:ext cx="6934200" cy="2926080"/>
        </p:xfrm>
        <a:graphic>
          <a:graphicData uri="http://schemas.openxmlformats.org/drawingml/2006/table">
            <a:tbl>
              <a:tblPr firstRow="1" firstCol="1" bandRow="1"/>
              <a:tblGrid>
                <a:gridCol w="424597"/>
                <a:gridCol w="6509603"/>
              </a:tblGrid>
              <a:tr h="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a:effectLst/>
                          <a:latin typeface="Calibri"/>
                          <a:ea typeface="Times New Roman"/>
                          <a:cs typeface="Calibri"/>
                        </a:rPr>
                        <a:t>Policy Scope</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very weak authoritative competencies in economic policy, cultural-educational policy, welfare policy;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effectLst/>
                          <a:latin typeface="Calibri"/>
                          <a:ea typeface="Times New Roman"/>
                          <a:cs typeface="Calibri"/>
                        </a:rPr>
                        <a:t>authoritative competencies in </a:t>
                      </a:r>
                      <a:r>
                        <a:rPr lang="en-GB" sz="1600" dirty="0" smtClean="0">
                          <a:effectLst/>
                          <a:latin typeface="Calibri"/>
                          <a:ea typeface="Times New Roman"/>
                          <a:cs typeface="Calibri"/>
                        </a:rPr>
                        <a:t>a), b),</a:t>
                      </a:r>
                      <a:r>
                        <a:rPr lang="en-GB" sz="1600" baseline="0" dirty="0" smtClean="0">
                          <a:effectLst/>
                          <a:latin typeface="Calibri"/>
                          <a:ea typeface="Times New Roman"/>
                          <a:cs typeface="Calibri"/>
                        </a:rPr>
                        <a:t> c) or d) </a:t>
                      </a:r>
                      <a:br>
                        <a:rPr lang="en-GB" sz="1600" baseline="0" dirty="0" smtClean="0">
                          <a:effectLst/>
                          <a:latin typeface="Calibri"/>
                          <a:ea typeface="Times New Roman"/>
                          <a:cs typeface="Calibri"/>
                        </a:rPr>
                      </a:br>
                      <a:r>
                        <a:rPr lang="en-GB" sz="1600" baseline="0" dirty="0" smtClean="0">
                          <a:effectLst/>
                          <a:latin typeface="Calibri"/>
                          <a:ea typeface="Times New Roman"/>
                          <a:cs typeface="Calibri"/>
                        </a:rPr>
                        <a:t>a) economic </a:t>
                      </a:r>
                      <a:r>
                        <a:rPr lang="en-GB" sz="1600" dirty="0" smtClean="0">
                          <a:effectLst/>
                          <a:latin typeface="Calibri"/>
                          <a:ea typeface="Times New Roman"/>
                          <a:cs typeface="Calibri"/>
                        </a:rPr>
                        <a:t> </a:t>
                      </a:r>
                      <a:r>
                        <a:rPr lang="en-GB" sz="1600" dirty="0">
                          <a:effectLst/>
                          <a:latin typeface="Calibri"/>
                          <a:ea typeface="Times New Roman"/>
                          <a:cs typeface="Calibri"/>
                        </a:rPr>
                        <a:t>policy, </a:t>
                      </a:r>
                      <a:r>
                        <a:rPr lang="en-GB" sz="1600" dirty="0" smtClean="0">
                          <a:effectLst/>
                          <a:latin typeface="Calibri"/>
                          <a:ea typeface="Times New Roman"/>
                          <a:cs typeface="Calibri"/>
                        </a:rPr>
                        <a:t/>
                      </a:r>
                      <a:br>
                        <a:rPr lang="en-GB" sz="1600" dirty="0" smtClean="0">
                          <a:effectLst/>
                          <a:latin typeface="Calibri"/>
                          <a:ea typeface="Times New Roman"/>
                          <a:cs typeface="Calibri"/>
                        </a:rPr>
                      </a:br>
                      <a:r>
                        <a:rPr lang="en-GB" sz="1600" dirty="0" smtClean="0">
                          <a:effectLst/>
                          <a:latin typeface="Calibri"/>
                          <a:ea typeface="Times New Roman"/>
                          <a:cs typeface="Calibri"/>
                        </a:rPr>
                        <a:t>b) cultural-educational </a:t>
                      </a:r>
                      <a:r>
                        <a:rPr lang="en-GB" sz="1600" dirty="0">
                          <a:effectLst/>
                          <a:latin typeface="Calibri"/>
                          <a:ea typeface="Times New Roman"/>
                          <a:cs typeface="Calibri"/>
                        </a:rPr>
                        <a:t>policy, </a:t>
                      </a:r>
                      <a:r>
                        <a:rPr lang="en-GB" sz="1600" dirty="0" smtClean="0">
                          <a:effectLst/>
                          <a:latin typeface="Calibri"/>
                          <a:ea typeface="Times New Roman"/>
                          <a:cs typeface="Calibri"/>
                        </a:rPr>
                        <a:t/>
                      </a:r>
                      <a:br>
                        <a:rPr lang="en-GB" sz="1600" dirty="0" smtClean="0">
                          <a:effectLst/>
                          <a:latin typeface="Calibri"/>
                          <a:ea typeface="Times New Roman"/>
                          <a:cs typeface="Calibri"/>
                        </a:rPr>
                      </a:br>
                      <a:r>
                        <a:rPr lang="en-GB" sz="1600" dirty="0" smtClean="0">
                          <a:effectLst/>
                          <a:latin typeface="Calibri"/>
                          <a:ea typeface="Times New Roman"/>
                          <a:cs typeface="Calibri"/>
                        </a:rPr>
                        <a:t>c) welfare </a:t>
                      </a:r>
                      <a:r>
                        <a:rPr lang="en-GB" sz="1600" dirty="0">
                          <a:effectLst/>
                          <a:latin typeface="Calibri"/>
                          <a:ea typeface="Times New Roman"/>
                          <a:cs typeface="Calibri"/>
                        </a:rPr>
                        <a:t>policy</a:t>
                      </a:r>
                      <a:r>
                        <a:rPr lang="en-GB" sz="1600" dirty="0" smtClean="0">
                          <a:effectLst/>
                          <a:latin typeface="Calibri"/>
                          <a:ea typeface="Times New Roman"/>
                          <a:cs typeface="Calibri"/>
                        </a:rPr>
                        <a:t>;</a:t>
                      </a:r>
                      <a:br>
                        <a:rPr lang="en-GB" sz="1600" dirty="0" smtClean="0">
                          <a:effectLst/>
                          <a:latin typeface="Calibri"/>
                          <a:ea typeface="Times New Roman"/>
                          <a:cs typeface="Calibri"/>
                        </a:rPr>
                      </a:br>
                      <a:r>
                        <a:rPr lang="en-GB" sz="1600" dirty="0" smtClean="0">
                          <a:effectLst/>
                          <a:latin typeface="Calibri"/>
                          <a:ea typeface="Times New Roman"/>
                          <a:cs typeface="Calibri"/>
                        </a:rPr>
                        <a:t>d) on</a:t>
                      </a:r>
                      <a:r>
                        <a:rPr lang="en-GB" sz="1600" baseline="0" dirty="0" smtClean="0">
                          <a:effectLst/>
                          <a:latin typeface="Calibri"/>
                          <a:ea typeface="Times New Roman"/>
                          <a:cs typeface="Calibri"/>
                        </a:rPr>
                        <a:t>e of the following: </a:t>
                      </a:r>
                      <a:r>
                        <a:rPr lang="en-GB" sz="1600" dirty="0" smtClean="0">
                          <a:effectLst/>
                          <a:latin typeface="+mn-lt"/>
                          <a:ea typeface="Times New Roman"/>
                          <a:cs typeface="Calibri"/>
                        </a:rPr>
                        <a:t>residual powers, regional police force,  own institutional set–up, local government</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2:</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authoritative competencies in </a:t>
                      </a:r>
                      <a:r>
                        <a:rPr lang="en-GB" sz="1600" i="1" dirty="0">
                          <a:effectLst/>
                          <a:latin typeface="Calibri"/>
                          <a:ea typeface="Times New Roman"/>
                          <a:cs typeface="Calibri"/>
                        </a:rPr>
                        <a:t>at least two</a:t>
                      </a:r>
                      <a:r>
                        <a:rPr lang="en-GB" sz="1600" b="1" dirty="0">
                          <a:effectLst/>
                          <a:latin typeface="Calibri"/>
                          <a:ea typeface="Times New Roman"/>
                          <a:cs typeface="Calibri"/>
                        </a:rPr>
                        <a:t> </a:t>
                      </a:r>
                      <a:r>
                        <a:rPr lang="en-GB" sz="1600" dirty="0">
                          <a:effectLst/>
                          <a:latin typeface="Calibri"/>
                          <a:ea typeface="Times New Roman"/>
                          <a:cs typeface="Calibri"/>
                        </a:rPr>
                        <a:t>of </a:t>
                      </a:r>
                      <a:r>
                        <a:rPr lang="en-GB" sz="1600" dirty="0" smtClean="0">
                          <a:effectLst/>
                          <a:latin typeface="Calibri"/>
                          <a:ea typeface="Times New Roman"/>
                          <a:cs typeface="Calibri"/>
                        </a:rPr>
                        <a:t>a), b), c), d);</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3:</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smtClean="0">
                          <a:effectLst/>
                          <a:latin typeface="Calibri"/>
                          <a:ea typeface="Times New Roman"/>
                          <a:cs typeface="Calibri"/>
                        </a:rPr>
                        <a:t>authoritative competencies in d) and at least two</a:t>
                      </a:r>
                      <a:r>
                        <a:rPr lang="en-GB" sz="1600" baseline="0" dirty="0" smtClean="0">
                          <a:effectLst/>
                          <a:latin typeface="Calibri"/>
                          <a:ea typeface="Times New Roman"/>
                          <a:cs typeface="Calibri"/>
                        </a:rPr>
                        <a:t> of a), b), c)</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4:</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smtClean="0">
                          <a:effectLst/>
                          <a:latin typeface="Calibri"/>
                          <a:ea typeface="Times New Roman"/>
                          <a:cs typeface="Calibri"/>
                        </a:rPr>
                        <a:t>criteria </a:t>
                      </a:r>
                      <a:r>
                        <a:rPr lang="en-GB" sz="1600" dirty="0">
                          <a:effectLst/>
                          <a:latin typeface="Calibri"/>
                          <a:ea typeface="Times New Roman"/>
                          <a:cs typeface="Calibri"/>
                        </a:rPr>
                        <a:t>for </a:t>
                      </a:r>
                      <a:r>
                        <a:rPr lang="en-GB" sz="1600" b="1" dirty="0">
                          <a:effectLst/>
                          <a:latin typeface="Calibri"/>
                          <a:ea typeface="Times New Roman"/>
                          <a:cs typeface="Calibri"/>
                        </a:rPr>
                        <a:t>3</a:t>
                      </a:r>
                      <a:r>
                        <a:rPr lang="en-GB" sz="1600" dirty="0">
                          <a:effectLst/>
                          <a:latin typeface="Calibri"/>
                          <a:ea typeface="Times New Roman"/>
                          <a:cs typeface="Calibri"/>
                        </a:rPr>
                        <a:t> plus authority over immigration or citizenship.</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70686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6575723"/>
              </p:ext>
            </p:extLst>
          </p:nvPr>
        </p:nvGraphicFramePr>
        <p:xfrm>
          <a:off x="533400" y="228600"/>
          <a:ext cx="6629400" cy="1706880"/>
        </p:xfrm>
        <a:graphic>
          <a:graphicData uri="http://schemas.openxmlformats.org/drawingml/2006/table">
            <a:tbl>
              <a:tblPr firstRow="1" firstCol="1" bandRow="1"/>
              <a:tblGrid>
                <a:gridCol w="476825"/>
                <a:gridCol w="6152575"/>
              </a:tblGrid>
              <a:tr h="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a:effectLst/>
                          <a:latin typeface="Calibri"/>
                          <a:ea typeface="Times New Roman"/>
                          <a:cs typeface="Calibri"/>
                        </a:rPr>
                        <a:t>Fiscal Autonomy</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central government sets the base and rate of all regional taxes;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regional government sets the rate of minor taxes;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2:</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regional government sets the base and rate of minor taxes;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regional government sets the rate of at least one major tax: personal      income, corporate, value added, sales tax;</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4:</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the regional government sets the base and rate of at least one major tax.</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85861336"/>
              </p:ext>
            </p:extLst>
          </p:nvPr>
        </p:nvGraphicFramePr>
        <p:xfrm>
          <a:off x="533400" y="4191000"/>
          <a:ext cx="7162800" cy="2194560"/>
        </p:xfrm>
        <a:graphic>
          <a:graphicData uri="http://schemas.openxmlformats.org/drawingml/2006/table">
            <a:tbl>
              <a:tblPr firstRow="1" firstCol="1" bandRow="1"/>
              <a:tblGrid>
                <a:gridCol w="469425"/>
                <a:gridCol w="6693375"/>
              </a:tblGrid>
              <a:tr h="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200"/>
                        </a:spcBef>
                        <a:spcAft>
                          <a:spcPts val="0"/>
                        </a:spcAft>
                      </a:pPr>
                      <a:r>
                        <a:rPr lang="en-US" sz="1600" b="1" dirty="0" smtClean="0">
                          <a:effectLst/>
                          <a:latin typeface="Calibri"/>
                          <a:ea typeface="Times New Roman"/>
                          <a:cs typeface="Calibri"/>
                        </a:rPr>
                        <a:t>Representation: Assembly</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 has no regional assembly;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 has an indirectly elected regional assembly;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2:</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the region has a directly elected assembly</a:t>
                      </a:r>
                      <a:r>
                        <a:rPr lang="en-GB" sz="1600" dirty="0" smtClean="0">
                          <a:effectLst/>
                          <a:latin typeface="Calibri"/>
                          <a:ea typeface="Times New Roman"/>
                          <a:cs typeface="Calibri"/>
                        </a:rPr>
                        <a:t>.</a:t>
                      </a:r>
                      <a:br>
                        <a:rPr lang="en-GB" sz="1600" dirty="0" smtClean="0">
                          <a:effectLst/>
                          <a:latin typeface="Calibri"/>
                          <a:ea typeface="Times New Roman"/>
                          <a:cs typeface="Calibri"/>
                        </a:rPr>
                      </a:b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0">
                <a:tc>
                  <a:txBody>
                    <a:bodyPr/>
                    <a:lstStyle/>
                    <a:p>
                      <a:pPr marL="0" marR="0" indent="0">
                        <a:spcBef>
                          <a:spcPts val="600"/>
                        </a:spcBef>
                        <a:spcAft>
                          <a:spcPts val="600"/>
                        </a:spcAft>
                      </a:pPr>
                      <a:r>
                        <a:rPr lang="en-US" sz="1600">
                          <a:effectLst/>
                          <a:latin typeface="Calibri"/>
                          <a:ea typeface="Times New Roman"/>
                          <a:cs typeface="Calibri"/>
                        </a:rPr>
                        <a:t> </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200"/>
                        </a:spcBef>
                        <a:spcAft>
                          <a:spcPts val="0"/>
                        </a:spcAft>
                      </a:pPr>
                      <a:r>
                        <a:rPr lang="en-US" sz="1600" b="1" dirty="0" smtClean="0">
                          <a:effectLst/>
                          <a:latin typeface="Calibri"/>
                          <a:ea typeface="Times New Roman"/>
                          <a:cs typeface="Calibri"/>
                        </a:rPr>
                        <a:t>Representation: Executive</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the regional executive is appointed by central government;</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dual executive appointed by central government and the regional assembly;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2:</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the executive is appointed by a regional assembly or is directly elected.</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893836579"/>
              </p:ext>
            </p:extLst>
          </p:nvPr>
        </p:nvGraphicFramePr>
        <p:xfrm>
          <a:off x="2133600" y="2209800"/>
          <a:ext cx="6858000" cy="1706880"/>
        </p:xfrm>
        <a:graphic>
          <a:graphicData uri="http://schemas.openxmlformats.org/drawingml/2006/table">
            <a:tbl>
              <a:tblPr firstRow="1" firstCol="1" bandRow="1"/>
              <a:tblGrid>
                <a:gridCol w="493266"/>
                <a:gridCol w="6364734"/>
              </a:tblGrid>
              <a:tr h="243840">
                <a:tc>
                  <a:txBody>
                    <a:bodyPr/>
                    <a:lstStyle/>
                    <a:p>
                      <a:pPr marL="0" marR="0" indent="0">
                        <a:spcBef>
                          <a:spcPts val="600"/>
                        </a:spcBef>
                        <a:spcAft>
                          <a:spcPts val="600"/>
                        </a:spcAft>
                      </a:pPr>
                      <a:r>
                        <a:rPr lang="en-US" sz="1600" dirty="0">
                          <a:solidFill>
                            <a:schemeClr val="tx2">
                              <a:lumMod val="75000"/>
                            </a:schemeClr>
                          </a:solidFill>
                          <a:effectLst/>
                          <a:latin typeface="Calibri"/>
                          <a:ea typeface="Times New Roman"/>
                          <a:cs typeface="Calibri"/>
                        </a:rPr>
                        <a:t> </a:t>
                      </a:r>
                      <a:endParaRPr lang="en-US" sz="1600" dirty="0">
                        <a:solidFill>
                          <a:schemeClr val="tx2">
                            <a:lumMod val="75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smtClean="0">
                          <a:solidFill>
                            <a:schemeClr val="tx2">
                              <a:lumMod val="75000"/>
                            </a:schemeClr>
                          </a:solidFill>
                          <a:effectLst/>
                          <a:latin typeface="Calibri"/>
                          <a:ea typeface="Times New Roman"/>
                          <a:cs typeface="Calibri"/>
                        </a:rPr>
                        <a:t>Borrowing</a:t>
                      </a:r>
                      <a:endParaRPr lang="en-US" sz="1600" dirty="0">
                        <a:solidFill>
                          <a:schemeClr val="tx2">
                            <a:lumMod val="75000"/>
                          </a:schemeClr>
                        </a:solidFill>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600">
                <a:tc>
                  <a:txBody>
                    <a:bodyPr/>
                    <a:lstStyle/>
                    <a:p>
                      <a:pPr marL="0" marR="0" indent="0">
                        <a:spcBef>
                          <a:spcPts val="0"/>
                        </a:spcBef>
                        <a:spcAft>
                          <a:spcPts val="0"/>
                        </a:spcAft>
                      </a:pPr>
                      <a:r>
                        <a:rPr lang="en-US" sz="1600" b="1" dirty="0">
                          <a:solidFill>
                            <a:schemeClr val="tx2">
                              <a:lumMod val="75000"/>
                            </a:schemeClr>
                          </a:solidFill>
                          <a:effectLst/>
                          <a:latin typeface="Calibri"/>
                          <a:ea typeface="Times New Roman"/>
                          <a:cs typeface="Calibri"/>
                        </a:rPr>
                        <a:t>0:</a:t>
                      </a:r>
                      <a:endParaRPr lang="en-US" sz="1600" dirty="0">
                        <a:solidFill>
                          <a:schemeClr val="tx2">
                            <a:lumMod val="75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US" sz="1600" dirty="0" smtClean="0">
                          <a:solidFill>
                            <a:schemeClr val="tx2">
                              <a:lumMod val="75000"/>
                            </a:schemeClr>
                          </a:solidFill>
                          <a:effectLst/>
                          <a:latin typeface="+mn-lt"/>
                          <a:ea typeface="Times New Roman"/>
                          <a:cs typeface="Calibri"/>
                        </a:rPr>
                        <a:t>no borrowing or</a:t>
                      </a:r>
                      <a:r>
                        <a:rPr lang="en-US" sz="1600" baseline="0" dirty="0" smtClean="0">
                          <a:solidFill>
                            <a:schemeClr val="tx2">
                              <a:lumMod val="75000"/>
                            </a:schemeClr>
                          </a:solidFill>
                          <a:effectLst/>
                          <a:latin typeface="+mn-lt"/>
                          <a:ea typeface="Times New Roman"/>
                          <a:cs typeface="Calibri"/>
                        </a:rPr>
                        <a:t> </a:t>
                      </a:r>
                      <a:r>
                        <a:rPr lang="en-US" sz="1600" dirty="0" smtClean="0">
                          <a:solidFill>
                            <a:schemeClr val="tx2">
                              <a:lumMod val="75000"/>
                            </a:schemeClr>
                          </a:solidFill>
                          <a:effectLst/>
                          <a:latin typeface="+mn-lt"/>
                          <a:ea typeface="Times New Roman"/>
                          <a:cs typeface="Calibri"/>
                        </a:rPr>
                        <a:t>rules prohibiting borrowing</a:t>
                      </a:r>
                      <a:r>
                        <a:rPr lang="en-GB" sz="1600" dirty="0" smtClean="0">
                          <a:solidFill>
                            <a:schemeClr val="tx2">
                              <a:lumMod val="75000"/>
                            </a:schemeClr>
                          </a:solidFill>
                          <a:effectLst/>
                          <a:latin typeface="+mn-lt"/>
                          <a:ea typeface="Times New Roman"/>
                          <a:cs typeface="Calibri"/>
                        </a:rPr>
                        <a:t>;</a:t>
                      </a:r>
                      <a:endParaRPr lang="en-US" sz="1600" dirty="0">
                        <a:solidFill>
                          <a:schemeClr val="tx2">
                            <a:lumMod val="75000"/>
                          </a:schemeClr>
                        </a:solidFill>
                        <a:effectLst/>
                        <a:latin typeface="+mn-lt"/>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457200">
                <a:tc>
                  <a:txBody>
                    <a:bodyPr/>
                    <a:lstStyle/>
                    <a:p>
                      <a:pPr marL="0" marR="0" indent="0">
                        <a:spcBef>
                          <a:spcPts val="0"/>
                        </a:spcBef>
                        <a:spcAft>
                          <a:spcPts val="0"/>
                        </a:spcAft>
                      </a:pPr>
                      <a:r>
                        <a:rPr lang="en-US" sz="1600" b="1" dirty="0">
                          <a:solidFill>
                            <a:schemeClr val="tx2">
                              <a:lumMod val="75000"/>
                            </a:schemeClr>
                          </a:solidFill>
                          <a:effectLst/>
                          <a:latin typeface="Calibri"/>
                          <a:ea typeface="Times New Roman"/>
                          <a:cs typeface="Calibri"/>
                        </a:rPr>
                        <a:t>1:</a:t>
                      </a:r>
                      <a:endParaRPr lang="en-US" sz="1600" dirty="0">
                        <a:solidFill>
                          <a:schemeClr val="tx2">
                            <a:lumMod val="75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US" sz="1600" dirty="0" smtClean="0">
                          <a:solidFill>
                            <a:schemeClr val="tx2">
                              <a:lumMod val="75000"/>
                            </a:schemeClr>
                          </a:solidFill>
                          <a:effectLst/>
                          <a:latin typeface="+mn-lt"/>
                          <a:ea typeface="Calibri"/>
                          <a:cs typeface="Times New Roman"/>
                        </a:rPr>
                        <a:t>borrowing</a:t>
                      </a:r>
                      <a:r>
                        <a:rPr lang="en-US" sz="1600" baseline="0" dirty="0" smtClean="0">
                          <a:solidFill>
                            <a:schemeClr val="tx2">
                              <a:lumMod val="75000"/>
                            </a:schemeClr>
                          </a:solidFill>
                          <a:effectLst/>
                          <a:latin typeface="+mn-lt"/>
                          <a:ea typeface="Calibri"/>
                          <a:cs typeface="Times New Roman"/>
                        </a:rPr>
                        <a:t> allowed if ex ante clearance</a:t>
                      </a:r>
                      <a:r>
                        <a:rPr lang="en-US" sz="1600" dirty="0" smtClean="0">
                          <a:solidFill>
                            <a:schemeClr val="tx2">
                              <a:lumMod val="75000"/>
                            </a:schemeClr>
                          </a:solidFill>
                          <a:effectLst/>
                          <a:latin typeface="+mn-lt"/>
                          <a:ea typeface="Calibri"/>
                          <a:cs typeface="Times New Roman"/>
                        </a:rPr>
                        <a:t> (e.g. requires prior administrative approval)</a:t>
                      </a:r>
                      <a:endParaRPr lang="en-US" sz="1600" dirty="0">
                        <a:solidFill>
                          <a:schemeClr val="tx2">
                            <a:lumMod val="75000"/>
                          </a:schemeClr>
                        </a:solidFill>
                        <a:effectLst/>
                        <a:latin typeface="+mn-lt"/>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457200">
                <a:tc>
                  <a:txBody>
                    <a:bodyPr/>
                    <a:lstStyle/>
                    <a:p>
                      <a:pPr marL="0" marR="0" indent="0">
                        <a:spcBef>
                          <a:spcPts val="0"/>
                        </a:spcBef>
                        <a:spcAft>
                          <a:spcPts val="0"/>
                        </a:spcAft>
                      </a:pPr>
                      <a:r>
                        <a:rPr lang="en-US" sz="1600" b="1" dirty="0">
                          <a:solidFill>
                            <a:schemeClr val="tx2">
                              <a:lumMod val="75000"/>
                            </a:schemeClr>
                          </a:solidFill>
                          <a:effectLst/>
                          <a:latin typeface="Calibri"/>
                          <a:ea typeface="Times New Roman"/>
                          <a:cs typeface="Calibri"/>
                        </a:rPr>
                        <a:t>2:</a:t>
                      </a:r>
                      <a:endParaRPr lang="en-US" sz="1600" dirty="0">
                        <a:solidFill>
                          <a:schemeClr val="tx2">
                            <a:lumMod val="75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US" sz="1600" dirty="0" smtClean="0">
                          <a:solidFill>
                            <a:schemeClr val="tx2">
                              <a:lumMod val="75000"/>
                            </a:schemeClr>
                          </a:solidFill>
                          <a:effectLst/>
                          <a:latin typeface="+mn-lt"/>
                          <a:ea typeface="Calibri"/>
                          <a:cs typeface="Times New Roman"/>
                        </a:rPr>
                        <a:t>borrowing</a:t>
                      </a:r>
                      <a:r>
                        <a:rPr lang="en-US" sz="1600" baseline="0" dirty="0" smtClean="0">
                          <a:solidFill>
                            <a:schemeClr val="tx2">
                              <a:lumMod val="75000"/>
                            </a:schemeClr>
                          </a:solidFill>
                          <a:effectLst/>
                          <a:latin typeface="+mn-lt"/>
                          <a:ea typeface="Calibri"/>
                          <a:cs typeface="Times New Roman"/>
                        </a:rPr>
                        <a:t> allowed if consistent with general </a:t>
                      </a:r>
                      <a:r>
                        <a:rPr lang="en-US" sz="1600" dirty="0" smtClean="0">
                          <a:solidFill>
                            <a:schemeClr val="tx2">
                              <a:lumMod val="75000"/>
                            </a:schemeClr>
                          </a:solidFill>
                          <a:effectLst/>
                          <a:latin typeface="+mn-lt"/>
                          <a:ea typeface="Calibri"/>
                          <a:cs typeface="Times New Roman"/>
                        </a:rPr>
                        <a:t>restrictions</a:t>
                      </a:r>
                      <a:r>
                        <a:rPr lang="en-US" sz="1600" baseline="0" dirty="0" smtClean="0">
                          <a:solidFill>
                            <a:schemeClr val="tx2">
                              <a:lumMod val="75000"/>
                            </a:schemeClr>
                          </a:solidFill>
                          <a:effectLst/>
                          <a:latin typeface="+mn-lt"/>
                          <a:ea typeface="Calibri"/>
                          <a:cs typeface="Times New Roman"/>
                        </a:rPr>
                        <a:t> </a:t>
                      </a:r>
                      <a:r>
                        <a:rPr lang="en-US" sz="1600" dirty="0" smtClean="0">
                          <a:solidFill>
                            <a:schemeClr val="tx2">
                              <a:lumMod val="75000"/>
                            </a:schemeClr>
                          </a:solidFill>
                          <a:effectLst/>
                          <a:latin typeface="+mn-lt"/>
                          <a:ea typeface="Calibri"/>
                          <a:cs typeface="Times New Roman"/>
                        </a:rPr>
                        <a:t>(e.g. ceiling, only domestic, conditions set in law; random post-hoc checks)</a:t>
                      </a:r>
                      <a:endParaRPr lang="en-US" sz="1600" dirty="0">
                        <a:solidFill>
                          <a:schemeClr val="tx2">
                            <a:lumMod val="75000"/>
                          </a:schemeClr>
                        </a:solidFill>
                        <a:effectLst/>
                        <a:latin typeface="+mn-lt"/>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28600">
                <a:tc>
                  <a:txBody>
                    <a:bodyPr/>
                    <a:lstStyle/>
                    <a:p>
                      <a:pPr marL="0" marR="0" indent="0">
                        <a:spcBef>
                          <a:spcPts val="0"/>
                        </a:spcBef>
                        <a:spcAft>
                          <a:spcPts val="0"/>
                        </a:spcAft>
                      </a:pPr>
                      <a:r>
                        <a:rPr lang="en-US" sz="1600" b="1">
                          <a:solidFill>
                            <a:schemeClr val="tx2">
                              <a:lumMod val="75000"/>
                            </a:schemeClr>
                          </a:solidFill>
                          <a:effectLst/>
                          <a:latin typeface="Calibri"/>
                          <a:ea typeface="Times New Roman"/>
                          <a:cs typeface="Calibri"/>
                        </a:rPr>
                        <a:t>3:</a:t>
                      </a:r>
                      <a:endParaRPr lang="en-US" sz="1600">
                        <a:solidFill>
                          <a:schemeClr val="tx2">
                            <a:lumMod val="75000"/>
                          </a:schemeClr>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US" sz="1600" dirty="0" smtClean="0">
                          <a:solidFill>
                            <a:schemeClr val="tx2">
                              <a:lumMod val="75000"/>
                            </a:schemeClr>
                          </a:solidFill>
                          <a:effectLst/>
                          <a:latin typeface="+mn-lt"/>
                          <a:ea typeface="Calibri"/>
                          <a:cs typeface="Times New Roman"/>
                        </a:rPr>
                        <a:t> no restrictions (market-based mechanism)</a:t>
                      </a:r>
                      <a:endParaRPr lang="en-US" sz="1600" dirty="0">
                        <a:solidFill>
                          <a:schemeClr val="tx2">
                            <a:lumMod val="75000"/>
                          </a:schemeClr>
                        </a:solidFill>
                        <a:effectLst/>
                        <a:latin typeface="+mn-lt"/>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42091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6942819"/>
              </p:ext>
            </p:extLst>
          </p:nvPr>
        </p:nvGraphicFramePr>
        <p:xfrm>
          <a:off x="2209800" y="152400"/>
          <a:ext cx="6629400" cy="2438400"/>
        </p:xfrm>
        <a:graphic>
          <a:graphicData uri="http://schemas.openxmlformats.org/drawingml/2006/table">
            <a:tbl>
              <a:tblPr firstRow="1" firstCol="1" bandRow="1"/>
              <a:tblGrid>
                <a:gridCol w="476825"/>
                <a:gridCol w="6152575"/>
              </a:tblGrid>
              <a:tr h="243840">
                <a:tc>
                  <a:txBody>
                    <a:bodyPr/>
                    <a:lstStyle/>
                    <a:p>
                      <a:pPr marL="0" marR="0" indent="0">
                        <a:spcBef>
                          <a:spcPts val="600"/>
                        </a:spcBef>
                        <a:spcAft>
                          <a:spcPts val="600"/>
                        </a:spcAft>
                      </a:pPr>
                      <a:r>
                        <a:rPr lang="en-US" sz="1600" dirty="0">
                          <a:effectLst/>
                          <a:latin typeface="Times New Roman"/>
                          <a:ea typeface="Times New Roman"/>
                          <a:cs typeface="Times New Roman"/>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a:effectLst/>
                          <a:latin typeface="Calibri"/>
                          <a:ea typeface="Times New Roman"/>
                          <a:cs typeface="Calibri"/>
                        </a:rPr>
                        <a:t>Law Making</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gridSpan="2">
                  <a:txBody>
                    <a:bodyPr/>
                    <a:lstStyle/>
                    <a:p>
                      <a:pPr marL="0" marR="0" indent="0">
                        <a:spcBef>
                          <a:spcPts val="0"/>
                        </a:spcBef>
                        <a:spcAft>
                          <a:spcPts val="0"/>
                        </a:spcAft>
                      </a:pPr>
                      <a:r>
                        <a:rPr lang="en-GB" sz="1600" b="1" dirty="0">
                          <a:effectLst/>
                          <a:latin typeface="Calibri"/>
                          <a:ea typeface="Times New Roman"/>
                          <a:cs typeface="Calibri"/>
                        </a:rPr>
                        <a:t>0.5</a:t>
                      </a:r>
                      <a:r>
                        <a:rPr lang="en-GB" sz="1600" dirty="0">
                          <a:effectLst/>
                          <a:latin typeface="Calibri"/>
                          <a:ea typeface="Times New Roman"/>
                          <a:cs typeface="Calibri"/>
                        </a:rPr>
                        <a:t> for each of the following characteristics:</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r>
              <a:tr h="0">
                <a:tc>
                  <a:txBody>
                    <a:bodyPr/>
                    <a:lstStyle/>
                    <a:p>
                      <a:pPr marL="0" marR="0" indent="0">
                        <a:spcBef>
                          <a:spcPts val="0"/>
                        </a:spcBef>
                        <a:spcAft>
                          <a:spcPts val="0"/>
                        </a:spcAft>
                      </a:pPr>
                      <a:r>
                        <a:rPr lang="en-US" sz="1600" b="1" dirty="0">
                          <a:effectLst/>
                          <a:latin typeface="Times New Roman"/>
                          <a:ea typeface="Times New Roman"/>
                          <a:cs typeface="Times New Roman"/>
                        </a:rPr>
                        <a:t>▪</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regions are the unit of representation in the legislature, i.e. the distribution of representation is determined by regional weights, rather than 'one citizen, one vote' in the country as a whole;</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Times New Roman"/>
                          <a:ea typeface="Times New Roman"/>
                          <a:cs typeface="Times New Roman"/>
                        </a:rPr>
                        <a:t>▪</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regional governments designate representatives in the legislature;</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Times New Roman"/>
                          <a:ea typeface="Times New Roman"/>
                          <a:cs typeface="Times New Roman"/>
                        </a:rPr>
                        <a:t>▪</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regions at a given level have majority representation in the legislature;</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Times New Roman"/>
                          <a:ea typeface="Times New Roman"/>
                          <a:cs typeface="Times New Roman"/>
                        </a:rPr>
                        <a:t>▪</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a legislature with regional representation has extensive legislative authority, i.e. can veto ordinary legislation or can be overridden only by a supermajority in the other chamber</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267118440"/>
              </p:ext>
            </p:extLst>
          </p:nvPr>
        </p:nvGraphicFramePr>
        <p:xfrm>
          <a:off x="152400" y="2743200"/>
          <a:ext cx="5562600" cy="1950720"/>
        </p:xfrm>
        <a:graphic>
          <a:graphicData uri="http://schemas.openxmlformats.org/drawingml/2006/table">
            <a:tbl>
              <a:tblPr firstRow="1" firstCol="1" bandRow="1"/>
              <a:tblGrid>
                <a:gridCol w="400094"/>
                <a:gridCol w="5162506"/>
              </a:tblGrid>
              <a:tr h="21336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a:effectLst/>
                          <a:latin typeface="Calibri"/>
                          <a:ea typeface="Times New Roman"/>
                          <a:cs typeface="Calibri"/>
                        </a:rPr>
                        <a:t>Executive Control</a:t>
                      </a:r>
                      <a:endParaRPr lang="en-US" sz="16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no routine meetings between central government and regional governments to negotiate policy;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routine meetings between central government and regional governments     without legally binding authority;</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Calibri"/>
                          <a:ea typeface="Times New Roman"/>
                          <a:cs typeface="Calibri"/>
                        </a:rPr>
                        <a:t>2:</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routine meetings between central government and regional governments with authority to reach legally binding decisions.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71907566"/>
              </p:ext>
            </p:extLst>
          </p:nvPr>
        </p:nvGraphicFramePr>
        <p:xfrm>
          <a:off x="2362200" y="4800600"/>
          <a:ext cx="6324600" cy="1950720"/>
        </p:xfrm>
        <a:graphic>
          <a:graphicData uri="http://schemas.openxmlformats.org/drawingml/2006/table">
            <a:tbl>
              <a:tblPr firstRow="1" firstCol="1" bandRow="1"/>
              <a:tblGrid>
                <a:gridCol w="454901"/>
                <a:gridCol w="5869699"/>
              </a:tblGrid>
              <a:tr h="137160">
                <a:tc>
                  <a:txBody>
                    <a:bodyPr/>
                    <a:lstStyle/>
                    <a:p>
                      <a:pPr marL="0" marR="0" indent="0">
                        <a:spcBef>
                          <a:spcPts val="600"/>
                        </a:spcBef>
                        <a:spcAft>
                          <a:spcPts val="600"/>
                        </a:spcAft>
                      </a:pPr>
                      <a:r>
                        <a:rPr lang="en-US" sz="1600" dirty="0">
                          <a:effectLst/>
                          <a:latin typeface="Calibri"/>
                          <a:ea typeface="Times New Roman"/>
                          <a:cs typeface="Calibri"/>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dirty="0">
                          <a:effectLst/>
                          <a:latin typeface="Calibri"/>
                          <a:ea typeface="Times New Roman"/>
                          <a:cs typeface="Calibri"/>
                        </a:rPr>
                        <a:t>Fiscal control</a:t>
                      </a:r>
                      <a:endParaRPr lang="en-US" sz="16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regional governments or their representatives in the legislature are not     consulted over the distribution of tax revenues;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regional governments or their representatives in the legislature negotiate over the distribution of tax revenues, but do not have a veto;</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Calibri"/>
                          <a:ea typeface="Times New Roman"/>
                          <a:cs typeface="Calibri"/>
                        </a:rPr>
                        <a:t>2:</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regional governments or their representatives in the legislature have a veto over the distribution of tax revenues.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63270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65635570"/>
              </p:ext>
            </p:extLst>
          </p:nvPr>
        </p:nvGraphicFramePr>
        <p:xfrm>
          <a:off x="1219200" y="609600"/>
          <a:ext cx="6934200" cy="3657600"/>
        </p:xfrm>
        <a:graphic>
          <a:graphicData uri="http://schemas.openxmlformats.org/drawingml/2006/table">
            <a:tbl>
              <a:tblPr firstRow="1" firstCol="1" bandRow="1"/>
              <a:tblGrid>
                <a:gridCol w="498748"/>
                <a:gridCol w="6435452"/>
              </a:tblGrid>
              <a:tr h="0">
                <a:tc>
                  <a:txBody>
                    <a:bodyPr/>
                    <a:lstStyle/>
                    <a:p>
                      <a:pPr marL="0" marR="0" indent="0">
                        <a:spcBef>
                          <a:spcPts val="600"/>
                        </a:spcBef>
                        <a:spcAft>
                          <a:spcPts val="600"/>
                        </a:spcAft>
                      </a:pPr>
                      <a:r>
                        <a:rPr lang="en-US" sz="1600" dirty="0">
                          <a:effectLst/>
                          <a:latin typeface="Times New Roman"/>
                          <a:ea typeface="Times New Roman"/>
                          <a:cs typeface="Times New Roman"/>
                        </a:rPr>
                        <a:t> </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a:spcBef>
                          <a:spcPts val="600"/>
                        </a:spcBef>
                        <a:spcAft>
                          <a:spcPts val="600"/>
                        </a:spcAft>
                      </a:pPr>
                      <a:r>
                        <a:rPr lang="en-US" sz="1600" b="1">
                          <a:effectLst/>
                          <a:latin typeface="Calibri"/>
                          <a:ea typeface="Times New Roman"/>
                          <a:cs typeface="Calibri"/>
                        </a:rPr>
                        <a:t>Constitutional Reform</a:t>
                      </a:r>
                      <a:endParaRPr lang="en-US" sz="16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0" marR="0" indent="0">
                        <a:spcBef>
                          <a:spcPts val="0"/>
                        </a:spcBef>
                        <a:spcAft>
                          <a:spcPts val="0"/>
                        </a:spcAft>
                      </a:pPr>
                      <a:r>
                        <a:rPr lang="en-US" sz="1600" b="1" dirty="0">
                          <a:effectLst/>
                          <a:latin typeface="Times New Roman"/>
                          <a:ea typeface="Times New Roman"/>
                          <a:cs typeface="Times New Roman"/>
                        </a:rPr>
                        <a:t>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a:effectLst/>
                          <a:latin typeface="Calibri"/>
                          <a:ea typeface="Times New Roman"/>
                          <a:cs typeface="Calibri"/>
                        </a:rPr>
                        <a:t>the central government and/or national electorate can unilaterally change the constitution;</a:t>
                      </a:r>
                      <a:endParaRPr lang="en-US" sz="16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dirty="0">
                          <a:effectLst/>
                          <a:latin typeface="Times New Roman"/>
                          <a:ea typeface="Times New Roman"/>
                          <a:cs typeface="Times New Roman"/>
                        </a:rPr>
                        <a:t>1:</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a legislature on the principle of regional representation must approve constitutional change; or constitutional change requires a referendum based on equal regional representation (i.e. approval in a majority of regions);</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Times New Roman"/>
                          <a:ea typeface="Times New Roman"/>
                          <a:cs typeface="Times New Roman"/>
                        </a:rPr>
                        <a:t>2:</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indent="0">
                        <a:spcBef>
                          <a:spcPts val="0"/>
                        </a:spcBef>
                        <a:spcAft>
                          <a:spcPts val="0"/>
                        </a:spcAft>
                      </a:pPr>
                      <a:r>
                        <a:rPr lang="en-GB" sz="1600" dirty="0">
                          <a:effectLst/>
                          <a:latin typeface="Calibri"/>
                          <a:ea typeface="Times New Roman"/>
                          <a:cs typeface="Calibri"/>
                        </a:rPr>
                        <a:t>regional governments are a directly represented majority in a legislature     which can do one or more of the following:</a:t>
                      </a:r>
                      <a:endParaRPr lang="en-US" sz="1600" dirty="0">
                        <a:effectLst/>
                        <a:latin typeface="Calibri"/>
                        <a:ea typeface="Calibri"/>
                        <a:cs typeface="Times New Roman"/>
                      </a:endParaRPr>
                    </a:p>
                    <a:p>
                      <a:pPr marL="0" marR="0" indent="0">
                        <a:spcBef>
                          <a:spcPts val="0"/>
                        </a:spcBef>
                        <a:spcAft>
                          <a:spcPts val="0"/>
                        </a:spcAft>
                      </a:pPr>
                      <a:r>
                        <a:rPr lang="en-GB" sz="1600" dirty="0">
                          <a:effectLst/>
                          <a:latin typeface="Calibri"/>
                          <a:ea typeface="Times New Roman"/>
                          <a:cs typeface="Calibri"/>
                        </a:rPr>
                        <a:t>▪ postpone constitutional reform</a:t>
                      </a:r>
                      <a:br>
                        <a:rPr lang="en-GB" sz="1600" dirty="0">
                          <a:effectLst/>
                          <a:latin typeface="Calibri"/>
                          <a:ea typeface="Times New Roman"/>
                          <a:cs typeface="Calibri"/>
                        </a:rPr>
                      </a:br>
                      <a:r>
                        <a:rPr lang="en-GB" sz="1600" dirty="0">
                          <a:effectLst/>
                          <a:latin typeface="Calibri"/>
                          <a:ea typeface="Times New Roman"/>
                          <a:cs typeface="Calibri"/>
                        </a:rPr>
                        <a:t>▪ introduce amendments</a:t>
                      </a:r>
                      <a:br>
                        <a:rPr lang="en-GB" sz="1600" dirty="0">
                          <a:effectLst/>
                          <a:latin typeface="Calibri"/>
                          <a:ea typeface="Times New Roman"/>
                          <a:cs typeface="Calibri"/>
                        </a:rPr>
                      </a:br>
                      <a:r>
                        <a:rPr lang="en-GB" sz="1600" dirty="0">
                          <a:effectLst/>
                          <a:latin typeface="Calibri"/>
                          <a:ea typeface="Times New Roman"/>
                          <a:cs typeface="Calibri"/>
                        </a:rPr>
                        <a:t>▪ raise the decision hurdle in the other chamber</a:t>
                      </a:r>
                      <a:br>
                        <a:rPr lang="en-GB" sz="1600" dirty="0">
                          <a:effectLst/>
                          <a:latin typeface="Calibri"/>
                          <a:ea typeface="Times New Roman"/>
                          <a:cs typeface="Calibri"/>
                        </a:rPr>
                      </a:br>
                      <a:r>
                        <a:rPr lang="en-GB" sz="1600" dirty="0">
                          <a:effectLst/>
                          <a:latin typeface="Calibri"/>
                          <a:ea typeface="Times New Roman"/>
                          <a:cs typeface="Calibri"/>
                        </a:rPr>
                        <a:t>▪ require a second vote in the other chamber</a:t>
                      </a:r>
                      <a:br>
                        <a:rPr lang="en-GB" sz="1600" dirty="0">
                          <a:effectLst/>
                          <a:latin typeface="Calibri"/>
                          <a:ea typeface="Times New Roman"/>
                          <a:cs typeface="Calibri"/>
                        </a:rPr>
                      </a:br>
                      <a:r>
                        <a:rPr lang="en-GB" sz="1600" dirty="0">
                          <a:effectLst/>
                          <a:latin typeface="Calibri"/>
                          <a:ea typeface="Times New Roman"/>
                          <a:cs typeface="Calibri"/>
                        </a:rPr>
                        <a:t>▪ require a popular referendum</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marL="0" marR="0" indent="0">
                        <a:spcBef>
                          <a:spcPts val="0"/>
                        </a:spcBef>
                        <a:spcAft>
                          <a:spcPts val="0"/>
                        </a:spcAft>
                      </a:pPr>
                      <a:r>
                        <a:rPr lang="en-US" sz="1600" b="1">
                          <a:effectLst/>
                          <a:latin typeface="Times New Roman"/>
                          <a:ea typeface="Times New Roman"/>
                          <a:cs typeface="Times New Roman"/>
                        </a:rPr>
                        <a:t>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600"/>
                        </a:spcAft>
                      </a:pPr>
                      <a:r>
                        <a:rPr lang="en-GB" sz="1600" dirty="0">
                          <a:effectLst/>
                          <a:latin typeface="Calibri"/>
                          <a:ea typeface="Times New Roman"/>
                          <a:cs typeface="Calibri"/>
                        </a:rPr>
                        <a:t>a majority of </a:t>
                      </a:r>
                      <a:r>
                        <a:rPr lang="en-US" sz="1600" dirty="0">
                          <a:effectLst/>
                          <a:latin typeface="Calibri"/>
                          <a:ea typeface="Times New Roman"/>
                          <a:cs typeface="Calibri"/>
                        </a:rPr>
                        <a:t>regional governments can veto constitutional change.</a:t>
                      </a:r>
                      <a:endParaRPr lang="en-US" sz="16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701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458200" cy="685800"/>
          </a:xfrm>
          <a:noFill/>
          <a:extLst>
            <a:ext uri="{909E8E84-426E-40DD-AFC4-6F175D3DCCD1}">
              <a14:hiddenFill xmlns:a14="http://schemas.microsoft.com/office/drawing/2010/main">
                <a:solidFill>
                  <a:srgbClr val="FFFFFF"/>
                </a:solidFill>
              </a14:hiddenFill>
            </a:ext>
          </a:extLst>
        </p:spPr>
        <p:txBody>
          <a:bodyPr/>
          <a:lstStyle/>
          <a:p>
            <a:r>
              <a:rPr lang="en-US" dirty="0" smtClean="0">
                <a:solidFill>
                  <a:schemeClr val="bg2"/>
                </a:solidFill>
                <a:effectLst/>
              </a:rPr>
              <a:t>Research Program</a:t>
            </a:r>
          </a:p>
        </p:txBody>
      </p:sp>
      <p:sp>
        <p:nvSpPr>
          <p:cNvPr id="66563" name="Rectangle 3"/>
          <p:cNvSpPr>
            <a:spLocks noGrp="1" noChangeArrowheads="1"/>
          </p:cNvSpPr>
          <p:nvPr>
            <p:ph type="body" idx="1"/>
          </p:nvPr>
        </p:nvSpPr>
        <p:spPr>
          <a:xfrm>
            <a:off x="152400" y="1143000"/>
            <a:ext cx="8610600" cy="5562600"/>
          </a:xfrm>
        </p:spPr>
        <p:txBody>
          <a:bodyPr/>
          <a:lstStyle/>
          <a:p>
            <a:r>
              <a:rPr lang="en-US" sz="2800" dirty="0" smtClean="0">
                <a:solidFill>
                  <a:srgbClr val="203F61"/>
                </a:solidFill>
                <a:effectLst/>
              </a:rPr>
              <a:t>Regional </a:t>
            </a:r>
            <a:r>
              <a:rPr lang="en-US" sz="2800" dirty="0" smtClean="0">
                <a:solidFill>
                  <a:srgbClr val="203F61"/>
                </a:solidFill>
                <a:effectLst/>
              </a:rPr>
              <a:t>governance</a:t>
            </a:r>
            <a:br>
              <a:rPr lang="en-US" sz="2800" dirty="0" smtClean="0">
                <a:solidFill>
                  <a:srgbClr val="203F61"/>
                </a:solidFill>
                <a:effectLst/>
              </a:rPr>
            </a:br>
            <a:endParaRPr lang="en-US" sz="2400" dirty="0" smtClean="0">
              <a:solidFill>
                <a:srgbClr val="203F61"/>
              </a:solidFill>
              <a:effectLst/>
            </a:endParaRPr>
          </a:p>
          <a:p>
            <a:pPr lvl="1">
              <a:buClr>
                <a:srgbClr val="002060"/>
              </a:buClr>
            </a:pPr>
            <a:r>
              <a:rPr lang="en-US" sz="2400" dirty="0" smtClean="0">
                <a:solidFill>
                  <a:srgbClr val="203F61"/>
                </a:solidFill>
                <a:effectLst/>
              </a:rPr>
              <a:t>Time series </a:t>
            </a:r>
            <a:r>
              <a:rPr lang="en-US" sz="2400" dirty="0" smtClean="0">
                <a:solidFill>
                  <a:srgbClr val="203F61"/>
                </a:solidFill>
                <a:effectLst/>
              </a:rPr>
              <a:t>(1950-2010)</a:t>
            </a:r>
            <a:br>
              <a:rPr lang="en-US" sz="2400" dirty="0" smtClean="0">
                <a:solidFill>
                  <a:srgbClr val="203F61"/>
                </a:solidFill>
                <a:effectLst/>
              </a:rPr>
            </a:br>
            <a:endParaRPr lang="en-US" sz="2400" dirty="0" smtClean="0">
              <a:solidFill>
                <a:srgbClr val="203F61"/>
              </a:solidFill>
              <a:effectLst/>
            </a:endParaRPr>
          </a:p>
          <a:p>
            <a:pPr lvl="1">
              <a:buClr>
                <a:srgbClr val="002060"/>
              </a:buClr>
            </a:pPr>
            <a:r>
              <a:rPr lang="en-US" sz="2400" dirty="0" smtClean="0">
                <a:solidFill>
                  <a:srgbClr val="203F61"/>
                </a:solidFill>
                <a:effectLst/>
              </a:rPr>
              <a:t>44 countries in </a:t>
            </a:r>
            <a:r>
              <a:rPr lang="en-US" sz="2400" dirty="0" smtClean="0">
                <a:solidFill>
                  <a:schemeClr val="bg2"/>
                </a:solidFill>
                <a:effectLst/>
              </a:rPr>
              <a:t>OECD</a:t>
            </a:r>
            <a:r>
              <a:rPr lang="en-US" sz="2400" dirty="0" smtClean="0">
                <a:solidFill>
                  <a:schemeClr val="bg2"/>
                </a:solidFill>
                <a:effectLst/>
              </a:rPr>
              <a:t>, EU, CEEC+</a:t>
            </a:r>
            <a:r>
              <a:rPr lang="en-US" dirty="0" smtClean="0">
                <a:solidFill>
                  <a:srgbClr val="203F61"/>
                </a:solidFill>
                <a:effectLst/>
              </a:rPr>
              <a:t> </a:t>
            </a:r>
            <a:r>
              <a:rPr lang="en-US" sz="2000" dirty="0" smtClean="0">
                <a:solidFill>
                  <a:srgbClr val="203F61"/>
                </a:solidFill>
                <a:effectLst/>
              </a:rPr>
              <a:t>	</a:t>
            </a:r>
            <a:endParaRPr lang="en-US" sz="1600" dirty="0" smtClean="0">
              <a:solidFill>
                <a:srgbClr val="7030A0"/>
              </a:solidFill>
              <a:effectLst/>
            </a:endParaRPr>
          </a:p>
          <a:p>
            <a:pPr lvl="1">
              <a:buClr>
                <a:srgbClr val="002060"/>
              </a:buClr>
            </a:pPr>
            <a:r>
              <a:rPr lang="en-US" sz="2400" dirty="0" smtClean="0">
                <a:solidFill>
                  <a:srgbClr val="203F61"/>
                </a:solidFill>
                <a:effectLst/>
              </a:rPr>
              <a:t>27 </a:t>
            </a:r>
            <a:r>
              <a:rPr lang="en-US" sz="2400" dirty="0" smtClean="0">
                <a:solidFill>
                  <a:srgbClr val="203F61"/>
                </a:solidFill>
                <a:effectLst/>
              </a:rPr>
              <a:t>Latin American countries </a:t>
            </a:r>
            <a:endParaRPr lang="en-US" sz="2400" dirty="0" smtClean="0">
              <a:solidFill>
                <a:srgbClr val="203F61"/>
              </a:solidFill>
              <a:effectLst/>
            </a:endParaRPr>
          </a:p>
          <a:p>
            <a:pPr lvl="1">
              <a:buClr>
                <a:srgbClr val="002060"/>
              </a:buClr>
            </a:pPr>
            <a:r>
              <a:rPr lang="en-US" sz="2400" dirty="0" smtClean="0">
                <a:solidFill>
                  <a:srgbClr val="203F61"/>
                </a:solidFill>
                <a:effectLst/>
              </a:rPr>
              <a:t>5 </a:t>
            </a:r>
            <a:r>
              <a:rPr lang="en-US" sz="2400" dirty="0" smtClean="0">
                <a:solidFill>
                  <a:srgbClr val="203F61"/>
                </a:solidFill>
                <a:effectLst/>
              </a:rPr>
              <a:t>Asian countries </a:t>
            </a:r>
            <a:r>
              <a:rPr lang="en-US" sz="2000" dirty="0" smtClean="0">
                <a:solidFill>
                  <a:srgbClr val="203F61"/>
                </a:solidFill>
                <a:effectLst/>
              </a:rPr>
              <a:t>	</a:t>
            </a:r>
            <a:r>
              <a:rPr lang="en-US" sz="2000" dirty="0" smtClean="0">
                <a:solidFill>
                  <a:srgbClr val="203F61"/>
                </a:solidFill>
                <a:effectLst/>
              </a:rPr>
              <a:t/>
            </a:r>
            <a:br>
              <a:rPr lang="en-US" sz="2000" dirty="0" smtClean="0">
                <a:solidFill>
                  <a:srgbClr val="203F61"/>
                </a:solidFill>
                <a:effectLst/>
              </a:rPr>
            </a:br>
            <a:r>
              <a:rPr lang="en-US" sz="2000" dirty="0" smtClean="0">
                <a:solidFill>
                  <a:srgbClr val="203F61"/>
                </a:solidFill>
                <a:effectLst/>
              </a:rPr>
              <a:t/>
            </a:r>
            <a:br>
              <a:rPr lang="en-US" sz="2000" dirty="0" smtClean="0">
                <a:solidFill>
                  <a:srgbClr val="203F61"/>
                </a:solidFill>
                <a:effectLst/>
              </a:rPr>
            </a:br>
            <a:endParaRPr lang="en-US" sz="2400" dirty="0" smtClean="0">
              <a:solidFill>
                <a:srgbClr val="7030A0"/>
              </a:solidFill>
              <a:effectLst/>
            </a:endParaRPr>
          </a:p>
          <a:p>
            <a:r>
              <a:rPr lang="en-US" sz="2800" dirty="0" smtClean="0">
                <a:solidFill>
                  <a:srgbClr val="203F61"/>
                </a:solidFill>
                <a:effectLst/>
              </a:rPr>
              <a:t>International governance </a:t>
            </a:r>
          </a:p>
          <a:p>
            <a:pPr lvl="1">
              <a:buClr>
                <a:srgbClr val="00264D"/>
              </a:buClr>
            </a:pPr>
            <a:r>
              <a:rPr lang="en-US" sz="2400" dirty="0" smtClean="0">
                <a:solidFill>
                  <a:srgbClr val="203F61"/>
                </a:solidFill>
                <a:effectLst/>
              </a:rPr>
              <a:t>Time series (</a:t>
            </a:r>
            <a:r>
              <a:rPr lang="en-US" sz="2400" dirty="0" smtClean="0">
                <a:solidFill>
                  <a:srgbClr val="203F61"/>
                </a:solidFill>
                <a:effectLst/>
              </a:rPr>
              <a:t>1950-2010</a:t>
            </a:r>
            <a:r>
              <a:rPr lang="en-US" sz="2400" dirty="0" smtClean="0">
                <a:solidFill>
                  <a:srgbClr val="203F61"/>
                </a:solidFill>
                <a:effectLst/>
              </a:rPr>
              <a:t>)</a:t>
            </a:r>
          </a:p>
          <a:p>
            <a:pPr lvl="1">
              <a:buClr>
                <a:srgbClr val="00264D"/>
              </a:buClr>
            </a:pPr>
            <a:endParaRPr lang="en-US" sz="2400" dirty="0">
              <a:solidFill>
                <a:srgbClr val="203F61"/>
              </a:solidFill>
              <a:effectLst/>
            </a:endParaRPr>
          </a:p>
          <a:p>
            <a:pPr lvl="1">
              <a:buClr>
                <a:srgbClr val="00264D"/>
              </a:buClr>
            </a:pPr>
            <a:r>
              <a:rPr lang="en-US" sz="2400" dirty="0" smtClean="0">
                <a:solidFill>
                  <a:srgbClr val="203F61"/>
                </a:solidFill>
                <a:effectLst/>
              </a:rPr>
              <a:t>72 IOs</a:t>
            </a:r>
            <a:endParaRPr lang="en-US" sz="2400" dirty="0" smtClean="0">
              <a:solidFill>
                <a:srgbClr val="203F61"/>
              </a:solidFill>
              <a:effectLst/>
            </a:endParaRPr>
          </a:p>
          <a:p>
            <a:pPr>
              <a:buClr>
                <a:srgbClr val="00264D"/>
              </a:buClr>
            </a:pPr>
            <a:endParaRPr lang="en-US" sz="3600" dirty="0" smtClean="0">
              <a:solidFill>
                <a:schemeClr val="bg2"/>
              </a:solidFill>
              <a:effectLst/>
            </a:endParaRPr>
          </a:p>
        </p:txBody>
      </p:sp>
    </p:spTree>
    <p:extLst>
      <p:ext uri="{BB962C8B-B14F-4D97-AF65-F5344CB8AC3E}">
        <p14:creationId xmlns:p14="http://schemas.microsoft.com/office/powerpoint/2010/main" val="2606206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37209"/>
            <a:ext cx="7924800" cy="634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469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51468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2668543072"/>
              </p:ext>
            </p:extLst>
          </p:nvPr>
        </p:nvGraphicFramePr>
        <p:xfrm>
          <a:off x="0" y="865188"/>
          <a:ext cx="8932863" cy="5992812"/>
        </p:xfrm>
        <a:graphic>
          <a:graphicData uri="http://schemas.openxmlformats.org/presentationml/2006/ole">
            <mc:AlternateContent xmlns:mc="http://schemas.openxmlformats.org/markup-compatibility/2006">
              <mc:Choice xmlns:v="urn:schemas-microsoft-com:vml" Requires="v">
                <p:oleObj spid="_x0000_s2077" name="Document" r:id="rId4" imgW="8943799" imgH="5451709" progId="Word.Document.12">
                  <p:embed/>
                </p:oleObj>
              </mc:Choice>
              <mc:Fallback>
                <p:oleObj name="Document" r:id="rId4" imgW="8943799" imgH="5451709" progId="Word.Document.12">
                  <p:embed/>
                  <p:pic>
                    <p:nvPicPr>
                      <p:cNvPr id="0" name=""/>
                      <p:cNvPicPr>
                        <a:picLocks noChangeAspect="1" noChangeArrowheads="1"/>
                      </p:cNvPicPr>
                      <p:nvPr/>
                    </p:nvPicPr>
                    <p:blipFill>
                      <a:blip r:embed="rId5"/>
                      <a:srcRect/>
                      <a:stretch>
                        <a:fillRect/>
                      </a:stretch>
                    </p:blipFill>
                    <p:spPr bwMode="auto">
                      <a:xfrm>
                        <a:off x="0" y="865188"/>
                        <a:ext cx="8932863" cy="5992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914400" y="0"/>
            <a:ext cx="7543800" cy="646331"/>
          </a:xfrm>
          <a:prstGeom prst="rect">
            <a:avLst/>
          </a:prstGeom>
          <a:noFill/>
        </p:spPr>
        <p:txBody>
          <a:bodyPr wrap="square" rtlCol="0">
            <a:spAutoFit/>
          </a:bodyPr>
          <a:lstStyle/>
          <a:p>
            <a:pPr algn="ctr" fontAlgn="base">
              <a:spcBef>
                <a:spcPct val="0"/>
              </a:spcBef>
              <a:spcAft>
                <a:spcPct val="0"/>
              </a:spcAft>
            </a:pPr>
            <a:r>
              <a:rPr lang="en-US" sz="3600" dirty="0" smtClean="0">
                <a:solidFill>
                  <a:srgbClr val="1F497D">
                    <a:lumMod val="75000"/>
                  </a:srgbClr>
                </a:solidFill>
                <a:latin typeface="Tahoma" pitchFamily="34" charset="0"/>
                <a:ea typeface="Tahoma" pitchFamily="34" charset="0"/>
                <a:cs typeface="Tahoma" pitchFamily="34" charset="0"/>
              </a:rPr>
              <a:t>Characteristics of available datasets</a:t>
            </a:r>
            <a:endParaRPr lang="en-US" sz="3600" dirty="0">
              <a:solidFill>
                <a:srgbClr val="1F497D">
                  <a:lumMod val="75000"/>
                </a:srgb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854980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a:xfrm>
            <a:off x="533400" y="457200"/>
            <a:ext cx="8229600" cy="985838"/>
          </a:xfrm>
        </p:spPr>
        <p:txBody>
          <a:bodyPr/>
          <a:lstStyle/>
          <a:p>
            <a:pPr>
              <a:defRPr/>
            </a:pPr>
            <a:r>
              <a:rPr lang="nl-NL" sz="4000" dirty="0" smtClean="0">
                <a:solidFill>
                  <a:schemeClr val="bg2">
                    <a:lumMod val="75000"/>
                  </a:schemeClr>
                </a:solidFill>
                <a:effectLst/>
              </a:rPr>
              <a:t>Measurement challenges </a:t>
            </a:r>
            <a:endParaRPr lang="nl-NL" sz="4000" dirty="0">
              <a:solidFill>
                <a:schemeClr val="bg2">
                  <a:lumMod val="75000"/>
                </a:schemeClr>
              </a:solidFill>
              <a:effectLst/>
            </a:endParaRPr>
          </a:p>
        </p:txBody>
      </p:sp>
      <p:sp>
        <p:nvSpPr>
          <p:cNvPr id="389123" name="Rectangle 3"/>
          <p:cNvSpPr>
            <a:spLocks noGrp="1" noChangeArrowheads="1"/>
          </p:cNvSpPr>
          <p:nvPr>
            <p:ph type="body" idx="1"/>
          </p:nvPr>
        </p:nvSpPr>
        <p:spPr>
          <a:xfrm>
            <a:off x="533400" y="1905000"/>
            <a:ext cx="8001000" cy="4267200"/>
          </a:xfrm>
        </p:spPr>
        <p:txBody>
          <a:bodyPr/>
          <a:lstStyle/>
          <a:p>
            <a:pPr algn="ctr">
              <a:lnSpc>
                <a:spcPct val="80000"/>
              </a:lnSpc>
              <a:spcAft>
                <a:spcPts val="1200"/>
              </a:spcAft>
              <a:buClr>
                <a:srgbClr val="002060"/>
              </a:buClr>
              <a:buFont typeface="Wingdings" pitchFamily="2" charset="2"/>
              <a:buNone/>
            </a:pPr>
            <a:r>
              <a:rPr lang="en-US" dirty="0" smtClean="0">
                <a:solidFill>
                  <a:srgbClr val="00264D"/>
                </a:solidFill>
                <a:effectLst/>
              </a:rPr>
              <a:t>Temporal, </a:t>
            </a:r>
            <a:r>
              <a:rPr lang="en-US" dirty="0" smtClean="0">
                <a:solidFill>
                  <a:srgbClr val="00264D"/>
                </a:solidFill>
                <a:effectLst/>
              </a:rPr>
              <a:t>nuanced, concrete, transparent</a:t>
            </a:r>
            <a:endParaRPr lang="en-US" dirty="0" smtClean="0">
              <a:solidFill>
                <a:srgbClr val="00264D"/>
              </a:solidFill>
              <a:effectLst/>
            </a:endParaRPr>
          </a:p>
          <a:p>
            <a:pPr>
              <a:lnSpc>
                <a:spcPct val="80000"/>
              </a:lnSpc>
              <a:spcAft>
                <a:spcPts val="1200"/>
              </a:spcAft>
              <a:buClr>
                <a:srgbClr val="002060"/>
              </a:buClr>
              <a:buFont typeface="Wingdings" pitchFamily="2" charset="2"/>
              <a:buNone/>
            </a:pPr>
            <a:endParaRPr lang="en-US" dirty="0" smtClean="0">
              <a:solidFill>
                <a:srgbClr val="00264D"/>
              </a:solidFill>
              <a:effectLst/>
            </a:endParaRPr>
          </a:p>
          <a:p>
            <a:pPr>
              <a:lnSpc>
                <a:spcPct val="80000"/>
              </a:lnSpc>
              <a:spcAft>
                <a:spcPts val="1200"/>
              </a:spcAft>
              <a:buClr>
                <a:srgbClr val="002060"/>
              </a:buClr>
              <a:buFont typeface="Wingdings" pitchFamily="2" charset="2"/>
              <a:buNone/>
            </a:pPr>
            <a:endParaRPr lang="en-US" dirty="0" smtClean="0">
              <a:solidFill>
                <a:srgbClr val="00264D"/>
              </a:solidFill>
              <a:effectLst/>
            </a:endParaRPr>
          </a:p>
          <a:p>
            <a:pPr>
              <a:lnSpc>
                <a:spcPct val="80000"/>
              </a:lnSpc>
              <a:spcAft>
                <a:spcPts val="1200"/>
              </a:spcAft>
              <a:buClr>
                <a:srgbClr val="002060"/>
              </a:buClr>
            </a:pPr>
            <a:r>
              <a:rPr lang="en-US" sz="2800" dirty="0" smtClean="0">
                <a:solidFill>
                  <a:srgbClr val="00264D"/>
                </a:solidFill>
                <a:effectLst/>
              </a:rPr>
              <a:t>regional authority ≠ constant for each country</a:t>
            </a:r>
          </a:p>
          <a:p>
            <a:pPr>
              <a:lnSpc>
                <a:spcPct val="80000"/>
              </a:lnSpc>
              <a:spcAft>
                <a:spcPts val="1200"/>
              </a:spcAft>
              <a:buClr>
                <a:srgbClr val="002060"/>
              </a:buClr>
            </a:pPr>
            <a:r>
              <a:rPr lang="en-US" sz="2800" dirty="0" smtClean="0">
                <a:solidFill>
                  <a:srgbClr val="00264D"/>
                </a:solidFill>
                <a:effectLst/>
              </a:rPr>
              <a:t>regional authority ≠ regional spending</a:t>
            </a:r>
          </a:p>
          <a:p>
            <a:pPr>
              <a:lnSpc>
                <a:spcPct val="80000"/>
              </a:lnSpc>
              <a:spcAft>
                <a:spcPts val="1200"/>
              </a:spcAft>
              <a:buClr>
                <a:srgbClr val="002060"/>
              </a:buClr>
            </a:pPr>
            <a:r>
              <a:rPr lang="en-US" sz="2800" dirty="0" smtClean="0">
                <a:solidFill>
                  <a:srgbClr val="00264D"/>
                </a:solidFill>
                <a:effectLst/>
              </a:rPr>
              <a:t>regional authority ≠ federalism</a:t>
            </a:r>
          </a:p>
          <a:p>
            <a:pPr>
              <a:lnSpc>
                <a:spcPct val="80000"/>
              </a:lnSpc>
              <a:buClr>
                <a:srgbClr val="002060"/>
              </a:buClr>
              <a:buFont typeface="Wingdings" pitchFamily="2" charset="2"/>
              <a:buNone/>
            </a:pPr>
            <a:endParaRPr lang="en-US" sz="2800" dirty="0" smtClean="0">
              <a:solidFill>
                <a:srgbClr val="00264D"/>
              </a:solidFill>
            </a:endParaRPr>
          </a:p>
          <a:p>
            <a:pPr>
              <a:lnSpc>
                <a:spcPct val="80000"/>
              </a:lnSpc>
              <a:buFont typeface="Wingdings" pitchFamily="2" charset="2"/>
              <a:buNone/>
            </a:pPr>
            <a:endParaRPr lang="en-US" sz="2800" dirty="0" smtClean="0">
              <a:solidFill>
                <a:srgbClr val="00264D"/>
              </a:solidFill>
            </a:endParaRPr>
          </a:p>
        </p:txBody>
      </p:sp>
    </p:spTree>
    <p:extLst>
      <p:ext uri="{BB962C8B-B14F-4D97-AF65-F5344CB8AC3E}">
        <p14:creationId xmlns:p14="http://schemas.microsoft.com/office/powerpoint/2010/main" val="1511018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2">
                    <a:lumMod val="75000"/>
                  </a:schemeClr>
                </a:solidFill>
                <a:latin typeface="Tahoma" pitchFamily="34" charset="0"/>
                <a:ea typeface="Tahoma" pitchFamily="34" charset="0"/>
                <a:cs typeface="Tahoma" pitchFamily="34" charset="0"/>
              </a:rPr>
              <a:t>Regional </a:t>
            </a:r>
            <a:r>
              <a:rPr lang="en-US" dirty="0" smtClean="0">
                <a:solidFill>
                  <a:schemeClr val="tx2">
                    <a:lumMod val="75000"/>
                  </a:schemeClr>
                </a:solidFill>
                <a:latin typeface="Tahoma" pitchFamily="34" charset="0"/>
                <a:ea typeface="Tahoma" pitchFamily="34" charset="0"/>
                <a:cs typeface="Tahoma" pitchFamily="34" charset="0"/>
              </a:rPr>
              <a:t>governance</a:t>
            </a:r>
            <a:endParaRPr lang="en-US" dirty="0">
              <a:solidFill>
                <a:schemeClr val="tx2">
                  <a:lumMod val="75000"/>
                </a:schemeClr>
              </a:solidFill>
              <a:latin typeface="Tahoma" pitchFamily="34" charset="0"/>
              <a:ea typeface="Tahoma" pitchFamily="34" charset="0"/>
              <a:cs typeface="Tahoma" pitchFamily="34" charset="0"/>
            </a:endParaRPr>
          </a:p>
        </p:txBody>
      </p:sp>
      <p:sp>
        <p:nvSpPr>
          <p:cNvPr id="20483" name="Content Placeholder 3"/>
          <p:cNvSpPr>
            <a:spLocks noGrp="1"/>
          </p:cNvSpPr>
          <p:nvPr>
            <p:ph idx="1"/>
          </p:nvPr>
        </p:nvSpPr>
        <p:spPr>
          <a:xfrm>
            <a:off x="541244" y="1498600"/>
            <a:ext cx="8229600" cy="2971800"/>
          </a:xfrm>
        </p:spPr>
        <p:txBody>
          <a:bodyPr/>
          <a:lstStyle/>
          <a:p>
            <a:r>
              <a:rPr lang="en-US" dirty="0" smtClean="0">
                <a:solidFill>
                  <a:srgbClr val="17375E"/>
                </a:solidFill>
                <a:latin typeface="Tahoma" pitchFamily="34" charset="0"/>
                <a:cs typeface="Tahoma" pitchFamily="34" charset="0"/>
              </a:rPr>
              <a:t>Intermediate level with population &gt; 150,000 or any region with special status</a:t>
            </a:r>
          </a:p>
          <a:p>
            <a:r>
              <a:rPr lang="en-US" dirty="0" smtClean="0">
                <a:solidFill>
                  <a:srgbClr val="17375E"/>
                </a:solidFill>
                <a:latin typeface="Tahoma" pitchFamily="34" charset="0"/>
                <a:cs typeface="Tahoma" pitchFamily="34" charset="0"/>
              </a:rPr>
              <a:t>General-purpose</a:t>
            </a:r>
          </a:p>
          <a:p>
            <a:r>
              <a:rPr lang="en-US" dirty="0" smtClean="0">
                <a:solidFill>
                  <a:srgbClr val="17375E"/>
                </a:solidFill>
                <a:latin typeface="Tahoma" pitchFamily="34" charset="0"/>
                <a:cs typeface="Tahoma" pitchFamily="34" charset="0"/>
              </a:rPr>
              <a:t>Formal authority</a:t>
            </a:r>
          </a:p>
          <a:p>
            <a:r>
              <a:rPr lang="en-US" dirty="0" smtClean="0">
                <a:solidFill>
                  <a:srgbClr val="17375E"/>
                </a:solidFill>
                <a:latin typeface="Tahoma" pitchFamily="34" charset="0"/>
                <a:cs typeface="Tahoma" pitchFamily="34" charset="0"/>
              </a:rPr>
              <a:t>Self-rule and shared rule</a:t>
            </a:r>
          </a:p>
          <a:p>
            <a:endParaRPr lang="en-US" dirty="0" smtClean="0">
              <a:latin typeface="Tahoma" pitchFamily="34" charset="0"/>
              <a:cs typeface="Tahoma" pitchFamily="34" charset="0"/>
            </a:endParaRPr>
          </a:p>
          <a:p>
            <a:endParaRPr lang="en-US" dirty="0" smtClean="0"/>
          </a:p>
        </p:txBody>
      </p:sp>
      <p:pic>
        <p:nvPicPr>
          <p:cNvPr id="2048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094" y="4495800"/>
            <a:ext cx="7581900" cy="2166937"/>
          </a:xfrm>
          <a:prstGeom prst="rect">
            <a:avLst/>
          </a:prstGeom>
          <a:noFill/>
          <a:ln w="9525">
            <a:solidFill>
              <a:schemeClr val="tx2">
                <a:lumMod val="75000"/>
              </a:schemeClr>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020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1"/>
          <p:cNvSpPr>
            <a:spLocks noChangeArrowheads="1"/>
          </p:cNvSpPr>
          <p:nvPr/>
        </p:nvSpPr>
        <p:spPr bwMode="auto">
          <a:xfrm>
            <a:off x="114300" y="23431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solidFill>
                <a:prstClr val="black"/>
              </a:solidFill>
              <a:latin typeface="Arial" charset="0"/>
              <a:cs typeface="Arial" charset="0"/>
            </a:endParaRPr>
          </a:p>
        </p:txBody>
      </p:sp>
      <p:grpSp>
        <p:nvGrpSpPr>
          <p:cNvPr id="3" name="Group 1"/>
          <p:cNvGrpSpPr>
            <a:grpSpLocks noChangeAspect="1"/>
          </p:cNvGrpSpPr>
          <p:nvPr/>
        </p:nvGrpSpPr>
        <p:grpSpPr bwMode="auto">
          <a:xfrm>
            <a:off x="288723" y="187323"/>
            <a:ext cx="8816177" cy="6338888"/>
            <a:chOff x="710" y="662"/>
            <a:chExt cx="14258" cy="9983"/>
          </a:xfrm>
        </p:grpSpPr>
        <p:sp>
          <p:nvSpPr>
            <p:cNvPr id="4" name="AutoShape 30"/>
            <p:cNvSpPr>
              <a:spLocks noChangeAspect="1" noChangeArrowheads="1" noTextEdit="1"/>
            </p:cNvSpPr>
            <p:nvPr/>
          </p:nvSpPr>
          <p:spPr bwMode="auto">
            <a:xfrm>
              <a:off x="796" y="662"/>
              <a:ext cx="14172" cy="99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5" name="Text Box 29"/>
            <p:cNvSpPr txBox="1">
              <a:spLocks noChangeArrowheads="1"/>
            </p:cNvSpPr>
            <p:nvPr/>
          </p:nvSpPr>
          <p:spPr bwMode="auto">
            <a:xfrm>
              <a:off x="736" y="789"/>
              <a:ext cx="2504" cy="1066"/>
            </a:xfrm>
            <a:prstGeom prst="rect">
              <a:avLst/>
            </a:prstGeom>
            <a:solidFill>
              <a:srgbClr val="FFFFFF"/>
            </a:solidFill>
            <a:ln w="15875">
              <a:solidFill>
                <a:srgbClr val="000000"/>
              </a:solidFill>
              <a:miter lim="800000"/>
              <a:headEnd/>
              <a:tailEnd/>
            </a:ln>
          </p:spPr>
          <p:txBody>
            <a:bodyPr vert="horz" wrap="square" lIns="45720" tIns="45720" rIns="45720" bIns="45720" numCol="1" anchor="ctr" anchorCtr="0" compatLnSpc="1">
              <a:prstTxWarp prst="textNoShape">
                <a:avLst/>
              </a:prstTxWarp>
              <a:spAutoFit/>
            </a:bodyPr>
            <a:lstStyle/>
            <a:p>
              <a:pPr algn="ctr" fontAlgn="base">
                <a:spcBef>
                  <a:spcPct val="0"/>
                </a:spcBef>
                <a:spcAft>
                  <a:spcPct val="0"/>
                </a:spcAft>
              </a:pPr>
              <a:r>
                <a:rPr lang="en-US" sz="1400" b="1" dirty="0" smtClean="0">
                  <a:solidFill>
                    <a:prstClr val="black"/>
                  </a:solidFill>
                  <a:latin typeface="Arial Narrow" pitchFamily="34" charset="0"/>
                  <a:ea typeface="Calibri" pitchFamily="34" charset="0"/>
                  <a:cs typeface="Arial" pitchFamily="34" charset="0"/>
                </a:rPr>
                <a:t> </a:t>
              </a:r>
              <a:r>
                <a:rPr lang="en-US" b="1" dirty="0" smtClean="0">
                  <a:solidFill>
                    <a:prstClr val="black"/>
                  </a:solidFill>
                  <a:latin typeface="Arial Narrow" pitchFamily="34" charset="0"/>
                  <a:ea typeface="Calibri" pitchFamily="34" charset="0"/>
                  <a:cs typeface="Arial" pitchFamily="34" charset="0"/>
                </a:rPr>
                <a:t>Institutional depth    </a:t>
              </a:r>
              <a:endParaRPr lang="en-US" sz="2000" dirty="0" smtClean="0">
                <a:solidFill>
                  <a:prstClr val="black"/>
                </a:solidFill>
                <a:latin typeface="Arial" pitchFamily="34" charset="0"/>
                <a:cs typeface="Arial" pitchFamily="34" charset="0"/>
              </a:endParaRPr>
            </a:p>
          </p:txBody>
        </p:sp>
        <p:sp>
          <p:nvSpPr>
            <p:cNvPr id="6" name="Text Box 28"/>
            <p:cNvSpPr txBox="1">
              <a:spLocks noChangeArrowheads="1"/>
            </p:cNvSpPr>
            <p:nvPr/>
          </p:nvSpPr>
          <p:spPr bwMode="auto">
            <a:xfrm>
              <a:off x="736" y="1925"/>
              <a:ext cx="2463" cy="854"/>
            </a:xfrm>
            <a:prstGeom prst="rect">
              <a:avLst/>
            </a:prstGeom>
            <a:solidFill>
              <a:srgbClr val="FFFFFF"/>
            </a:solidFill>
            <a:ln w="15875">
              <a:solidFill>
                <a:srgbClr val="000000"/>
              </a:solidFill>
              <a:miter lim="800000"/>
              <a:headEnd/>
              <a:tailEnd/>
            </a:ln>
          </p:spPr>
          <p:txBody>
            <a:bodyPr vert="horz" wrap="square" lIns="0" tIns="45720" rIns="0" bIns="45720" numCol="1" anchor="ctr" anchorCtr="0" compatLnSpc="1">
              <a:prstTxWarp prst="textNoShape">
                <a:avLst/>
              </a:prstTxWarp>
            </a:bodyPr>
            <a:lstStyle/>
            <a:p>
              <a:pPr fontAlgn="base">
                <a:spcBef>
                  <a:spcPct val="0"/>
                </a:spcBef>
                <a:spcAft>
                  <a:spcPct val="0"/>
                </a:spcAft>
              </a:pPr>
              <a:r>
                <a:rPr lang="en-US" sz="1600" b="1" dirty="0" smtClean="0">
                  <a:solidFill>
                    <a:prstClr val="black"/>
                  </a:solidFill>
                  <a:latin typeface="Arial Narrow" pitchFamily="34" charset="0"/>
                  <a:ea typeface="Calibri" pitchFamily="34" charset="0"/>
                  <a:cs typeface="Arial" pitchFamily="34" charset="0"/>
                </a:rPr>
                <a:t>  </a:t>
              </a:r>
              <a:r>
                <a:rPr lang="en-US" b="1" dirty="0" smtClean="0">
                  <a:solidFill>
                    <a:prstClr val="black"/>
                  </a:solidFill>
                  <a:latin typeface="Arial Narrow" pitchFamily="34" charset="0"/>
                  <a:ea typeface="Calibri" pitchFamily="34" charset="0"/>
                  <a:cs typeface="Arial" pitchFamily="34" charset="0"/>
                </a:rPr>
                <a:t>    Policy scope</a:t>
              </a:r>
              <a:r>
                <a:rPr lang="en-US" sz="1600" b="1" dirty="0" smtClean="0">
                  <a:solidFill>
                    <a:prstClr val="black"/>
                  </a:solidFill>
                  <a:latin typeface="Arial Narrow" pitchFamily="34" charset="0"/>
                  <a:ea typeface="Calibri" pitchFamily="34" charset="0"/>
                  <a:cs typeface="Arial" pitchFamily="34" charset="0"/>
                </a:rPr>
                <a:t> </a:t>
              </a:r>
              <a:endParaRPr lang="en-US" dirty="0" smtClean="0">
                <a:solidFill>
                  <a:prstClr val="black"/>
                </a:solidFill>
                <a:latin typeface="Arial" pitchFamily="34" charset="0"/>
                <a:cs typeface="Arial" pitchFamily="34" charset="0"/>
              </a:endParaRPr>
            </a:p>
          </p:txBody>
        </p:sp>
        <p:sp>
          <p:nvSpPr>
            <p:cNvPr id="7" name="Text Box 27"/>
            <p:cNvSpPr txBox="1">
              <a:spLocks noChangeArrowheads="1"/>
            </p:cNvSpPr>
            <p:nvPr/>
          </p:nvSpPr>
          <p:spPr bwMode="auto">
            <a:xfrm>
              <a:off x="736" y="3037"/>
              <a:ext cx="2463" cy="669"/>
            </a:xfrm>
            <a:prstGeom prst="rect">
              <a:avLst/>
            </a:prstGeom>
            <a:solidFill>
              <a:srgbClr val="FFFFFF"/>
            </a:solidFill>
            <a:ln w="15875">
              <a:solidFill>
                <a:srgbClr val="000000"/>
              </a:solidFill>
              <a:miter lim="800000"/>
              <a:headEnd/>
              <a:tailEnd/>
            </a:ln>
          </p:spPr>
          <p:txBody>
            <a:bodyPr vert="horz" wrap="square" lIns="0" tIns="45720" rIns="0" bIns="45720" numCol="1" anchor="ctr" anchorCtr="0" compatLnSpc="1">
              <a:prstTxWarp prst="textNoShape">
                <a:avLst/>
              </a:prstTxWarp>
            </a:bodyPr>
            <a:lstStyle/>
            <a:p>
              <a:pPr algn="ctr" fontAlgn="base">
                <a:spcBef>
                  <a:spcPct val="0"/>
                </a:spcBef>
                <a:spcAft>
                  <a:spcPct val="0"/>
                </a:spcAft>
              </a:pPr>
              <a:r>
                <a:rPr lang="en-US" b="1" dirty="0" smtClean="0">
                  <a:solidFill>
                    <a:prstClr val="black"/>
                  </a:solidFill>
                  <a:latin typeface="Arial Narrow" pitchFamily="34" charset="0"/>
                  <a:ea typeface="Calibri" pitchFamily="34" charset="0"/>
                  <a:cs typeface="Arial" pitchFamily="34" charset="0"/>
                </a:rPr>
                <a:t>Fiscal autonomy</a:t>
              </a:r>
              <a:r>
                <a:rPr lang="en-US" sz="1600" b="1" dirty="0" smtClean="0">
                  <a:solidFill>
                    <a:prstClr val="black"/>
                  </a:solidFill>
                  <a:latin typeface="Arial Narrow" pitchFamily="34" charset="0"/>
                  <a:ea typeface="Calibri" pitchFamily="34" charset="0"/>
                  <a:cs typeface="Arial" pitchFamily="34" charset="0"/>
                </a:rPr>
                <a:t> </a:t>
              </a:r>
              <a:endParaRPr lang="en-US" dirty="0" smtClean="0">
                <a:solidFill>
                  <a:prstClr val="black"/>
                </a:solidFill>
                <a:latin typeface="Arial" pitchFamily="34" charset="0"/>
                <a:cs typeface="Arial" pitchFamily="34" charset="0"/>
              </a:endParaRPr>
            </a:p>
          </p:txBody>
        </p:sp>
        <p:sp>
          <p:nvSpPr>
            <p:cNvPr id="8" name="Text Box 26"/>
            <p:cNvSpPr txBox="1">
              <a:spLocks noChangeArrowheads="1"/>
            </p:cNvSpPr>
            <p:nvPr/>
          </p:nvSpPr>
          <p:spPr bwMode="auto">
            <a:xfrm>
              <a:off x="736" y="5047"/>
              <a:ext cx="2516" cy="946"/>
            </a:xfrm>
            <a:prstGeom prst="rect">
              <a:avLst/>
            </a:prstGeom>
            <a:solidFill>
              <a:srgbClr val="FFFFFF"/>
            </a:solidFill>
            <a:ln w="15875">
              <a:solidFill>
                <a:srgbClr val="000000"/>
              </a:solidFill>
              <a:miter lim="800000"/>
              <a:headEnd/>
              <a:tailEnd/>
            </a:ln>
          </p:spPr>
          <p:txBody>
            <a:bodyPr vert="horz" wrap="square" lIns="0" tIns="45720" rIns="0" bIns="45720" numCol="1" anchor="ctr" anchorCtr="0" compatLnSpc="1">
              <a:prstTxWarp prst="textNoShape">
                <a:avLst/>
              </a:prstTxWarp>
            </a:bodyPr>
            <a:lstStyle/>
            <a:p>
              <a:pPr fontAlgn="base">
                <a:spcBef>
                  <a:spcPct val="0"/>
                </a:spcBef>
                <a:spcAft>
                  <a:spcPct val="0"/>
                </a:spcAft>
              </a:pPr>
              <a:r>
                <a:rPr lang="en-US" sz="1400" b="1" dirty="0" smtClean="0">
                  <a:solidFill>
                    <a:prstClr val="black"/>
                  </a:solidFill>
                  <a:latin typeface="Arial Narrow" pitchFamily="34" charset="0"/>
                  <a:ea typeface="Calibri" pitchFamily="34" charset="0"/>
                  <a:cs typeface="Arial" pitchFamily="34" charset="0"/>
                </a:rPr>
                <a:t> </a:t>
              </a:r>
              <a:r>
                <a:rPr lang="en-US" sz="1600" b="1" dirty="0" smtClean="0">
                  <a:solidFill>
                    <a:prstClr val="black"/>
                  </a:solidFill>
                  <a:latin typeface="Arial Narrow" pitchFamily="34" charset="0"/>
                  <a:ea typeface="Calibri" pitchFamily="34" charset="0"/>
                  <a:cs typeface="Arial" pitchFamily="34" charset="0"/>
                </a:rPr>
                <a:t>   </a:t>
              </a:r>
              <a:r>
                <a:rPr lang="en-US" b="1" dirty="0" smtClean="0">
                  <a:solidFill>
                    <a:prstClr val="black"/>
                  </a:solidFill>
                  <a:latin typeface="Arial Narrow" pitchFamily="34" charset="0"/>
                  <a:ea typeface="Calibri" pitchFamily="34" charset="0"/>
                  <a:cs typeface="Arial" pitchFamily="34" charset="0"/>
                </a:rPr>
                <a:t>Representation</a:t>
              </a:r>
              <a:r>
                <a:rPr lang="en-US" sz="1600" b="1" dirty="0" smtClean="0">
                  <a:solidFill>
                    <a:prstClr val="black"/>
                  </a:solidFill>
                  <a:latin typeface="Arial Narrow" pitchFamily="34" charset="0"/>
                  <a:ea typeface="Calibri" pitchFamily="34" charset="0"/>
                  <a:cs typeface="Arial" pitchFamily="34" charset="0"/>
                </a:rPr>
                <a:t> </a:t>
              </a:r>
              <a:endParaRPr lang="en-US" dirty="0" smtClean="0">
                <a:solidFill>
                  <a:prstClr val="black"/>
                </a:solidFill>
                <a:latin typeface="Arial" pitchFamily="34" charset="0"/>
                <a:cs typeface="Arial" pitchFamily="34" charset="0"/>
              </a:endParaRPr>
            </a:p>
          </p:txBody>
        </p:sp>
        <p:sp>
          <p:nvSpPr>
            <p:cNvPr id="9" name="Text Box 25"/>
            <p:cNvSpPr txBox="1">
              <a:spLocks noChangeArrowheads="1"/>
            </p:cNvSpPr>
            <p:nvPr/>
          </p:nvSpPr>
          <p:spPr bwMode="auto">
            <a:xfrm>
              <a:off x="710" y="6321"/>
              <a:ext cx="2463" cy="582"/>
            </a:xfrm>
            <a:prstGeom prst="rect">
              <a:avLst/>
            </a:prstGeom>
            <a:solidFill>
              <a:srgbClr val="FFFFFF"/>
            </a:solidFill>
            <a:ln w="15875">
              <a:solidFill>
                <a:srgbClr val="000000"/>
              </a:solidFill>
              <a:miter lim="800000"/>
              <a:headEnd/>
              <a:tailEnd/>
            </a:ln>
          </p:spPr>
          <p:txBody>
            <a:bodyPr vert="horz" wrap="square" lIns="45720" tIns="45720" rIns="45720" bIns="45720" numCol="1" anchor="ctr" anchorCtr="0" compatLnSpc="1">
              <a:prstTxWarp prst="textNoShape">
                <a:avLst/>
              </a:prstTxWarp>
              <a:spAutoFit/>
            </a:bodyPr>
            <a:lstStyle/>
            <a:p>
              <a:pPr algn="ctr" fontAlgn="base">
                <a:spcBef>
                  <a:spcPct val="0"/>
                </a:spcBef>
                <a:spcAft>
                  <a:spcPct val="0"/>
                </a:spcAft>
              </a:pPr>
              <a:r>
                <a:rPr lang="en-US" b="1" dirty="0" smtClean="0">
                  <a:solidFill>
                    <a:prstClr val="black"/>
                  </a:solidFill>
                  <a:latin typeface="Arial Narrow" pitchFamily="34" charset="0"/>
                  <a:ea typeface="Calibri" pitchFamily="34" charset="0"/>
                  <a:cs typeface="Arial" pitchFamily="34" charset="0"/>
                </a:rPr>
                <a:t>Law making</a:t>
              </a:r>
              <a:r>
                <a:rPr lang="en-US" sz="1600" b="1" dirty="0" smtClean="0">
                  <a:solidFill>
                    <a:prstClr val="black"/>
                  </a:solidFill>
                  <a:latin typeface="Arial Narrow" pitchFamily="34" charset="0"/>
                  <a:ea typeface="Calibri" pitchFamily="34" charset="0"/>
                  <a:cs typeface="Arial" pitchFamily="34" charset="0"/>
                </a:rPr>
                <a:t> </a:t>
              </a:r>
              <a:endParaRPr lang="en-US" dirty="0" smtClean="0">
                <a:solidFill>
                  <a:prstClr val="black"/>
                </a:solidFill>
                <a:latin typeface="Arial" pitchFamily="34" charset="0"/>
                <a:cs typeface="Arial" pitchFamily="34" charset="0"/>
              </a:endParaRPr>
            </a:p>
          </p:txBody>
        </p:sp>
        <p:sp>
          <p:nvSpPr>
            <p:cNvPr id="10" name="Text Box 24"/>
            <p:cNvSpPr txBox="1">
              <a:spLocks noChangeArrowheads="1"/>
            </p:cNvSpPr>
            <p:nvPr/>
          </p:nvSpPr>
          <p:spPr bwMode="auto">
            <a:xfrm>
              <a:off x="736" y="7438"/>
              <a:ext cx="2516" cy="811"/>
            </a:xfrm>
            <a:prstGeom prst="rect">
              <a:avLst/>
            </a:prstGeom>
            <a:solidFill>
              <a:srgbClr val="FFFFFF"/>
            </a:solidFill>
            <a:ln w="15875">
              <a:solidFill>
                <a:srgbClr val="000000"/>
              </a:solidFill>
              <a:miter lim="800000"/>
              <a:headEnd/>
              <a:tailEnd/>
            </a:ln>
          </p:spPr>
          <p:txBody>
            <a:bodyPr vert="horz" wrap="square" lIns="45720" tIns="45720" rIns="45720" bIns="45720" numCol="1" anchor="ctr" anchorCtr="0" compatLnSpc="1">
              <a:prstTxWarp prst="textNoShape">
                <a:avLst/>
              </a:prstTxWarp>
            </a:bodyPr>
            <a:lstStyle/>
            <a:p>
              <a:pPr algn="ctr" fontAlgn="base">
                <a:spcBef>
                  <a:spcPct val="0"/>
                </a:spcBef>
                <a:spcAft>
                  <a:spcPct val="0"/>
                </a:spcAft>
              </a:pPr>
              <a:r>
                <a:rPr lang="en-US" b="1" dirty="0" smtClean="0">
                  <a:solidFill>
                    <a:prstClr val="black"/>
                  </a:solidFill>
                  <a:latin typeface="Arial Narrow" pitchFamily="34" charset="0"/>
                  <a:ea typeface="Calibri" pitchFamily="34" charset="0"/>
                  <a:cs typeface="Arial" pitchFamily="34" charset="0"/>
                </a:rPr>
                <a:t>Executive contro</a:t>
              </a:r>
              <a:r>
                <a:rPr lang="en-US" sz="1600" b="1" dirty="0" smtClean="0">
                  <a:solidFill>
                    <a:prstClr val="black"/>
                  </a:solidFill>
                  <a:latin typeface="Arial Narrow" pitchFamily="34" charset="0"/>
                  <a:ea typeface="Calibri" pitchFamily="34" charset="0"/>
                  <a:cs typeface="Arial" pitchFamily="34" charset="0"/>
                </a:rPr>
                <a:t>l </a:t>
              </a:r>
              <a:endParaRPr lang="en-US" dirty="0" smtClean="0">
                <a:solidFill>
                  <a:prstClr val="black"/>
                </a:solidFill>
                <a:latin typeface="Arial" pitchFamily="34" charset="0"/>
                <a:cs typeface="Arial" pitchFamily="34" charset="0"/>
              </a:endParaRPr>
            </a:p>
          </p:txBody>
        </p:sp>
        <p:sp>
          <p:nvSpPr>
            <p:cNvPr id="11" name="Text Box 23"/>
            <p:cNvSpPr txBox="1">
              <a:spLocks noChangeArrowheads="1"/>
            </p:cNvSpPr>
            <p:nvPr/>
          </p:nvSpPr>
          <p:spPr bwMode="auto">
            <a:xfrm>
              <a:off x="763" y="8667"/>
              <a:ext cx="2463" cy="582"/>
            </a:xfrm>
            <a:prstGeom prst="rect">
              <a:avLst/>
            </a:prstGeom>
            <a:solidFill>
              <a:srgbClr val="FFFFFF"/>
            </a:solidFill>
            <a:ln w="15875">
              <a:solidFill>
                <a:srgbClr val="000000"/>
              </a:solidFill>
              <a:miter lim="800000"/>
              <a:headEnd/>
              <a:tailEnd/>
            </a:ln>
          </p:spPr>
          <p:txBody>
            <a:bodyPr vert="horz" wrap="square" lIns="0" tIns="45720" rIns="0" bIns="45720" numCol="1" anchor="ctr" anchorCtr="0" compatLnSpc="1">
              <a:prstTxWarp prst="textNoShape">
                <a:avLst/>
              </a:prstTxWarp>
              <a:spAutoFit/>
            </a:bodyPr>
            <a:lstStyle/>
            <a:p>
              <a:pPr fontAlgn="base">
                <a:spcBef>
                  <a:spcPct val="0"/>
                </a:spcBef>
                <a:spcAft>
                  <a:spcPct val="0"/>
                </a:spcAft>
              </a:pPr>
              <a:r>
                <a:rPr lang="en-US" b="1" dirty="0" smtClean="0">
                  <a:solidFill>
                    <a:prstClr val="black"/>
                  </a:solidFill>
                  <a:latin typeface="Arial Narrow" pitchFamily="34" charset="0"/>
                  <a:ea typeface="Calibri" pitchFamily="34" charset="0"/>
                  <a:cs typeface="Arial" pitchFamily="34" charset="0"/>
                </a:rPr>
                <a:t>     Fiscal control </a:t>
              </a:r>
              <a:endParaRPr lang="en-US" dirty="0" smtClean="0">
                <a:solidFill>
                  <a:prstClr val="black"/>
                </a:solidFill>
                <a:latin typeface="Arial" pitchFamily="34" charset="0"/>
                <a:cs typeface="Arial" pitchFamily="34" charset="0"/>
              </a:endParaRPr>
            </a:p>
          </p:txBody>
        </p:sp>
        <p:sp>
          <p:nvSpPr>
            <p:cNvPr id="12" name="Text Box 22"/>
            <p:cNvSpPr txBox="1">
              <a:spLocks noChangeArrowheads="1"/>
            </p:cNvSpPr>
            <p:nvPr/>
          </p:nvSpPr>
          <p:spPr bwMode="auto">
            <a:xfrm>
              <a:off x="774" y="9411"/>
              <a:ext cx="2478" cy="939"/>
            </a:xfrm>
            <a:prstGeom prst="rect">
              <a:avLst/>
            </a:prstGeom>
            <a:solidFill>
              <a:srgbClr val="FFFFFF"/>
            </a:solidFill>
            <a:ln w="15875">
              <a:solidFill>
                <a:srgbClr val="000000"/>
              </a:solidFill>
              <a:miter lim="800000"/>
              <a:headEnd/>
              <a:tailEnd/>
            </a:ln>
          </p:spPr>
          <p:txBody>
            <a:bodyPr vert="horz" wrap="square" lIns="45720" tIns="45720" rIns="45720" bIns="45720" numCol="1" anchor="ctr" anchorCtr="0" compatLnSpc="1">
              <a:prstTxWarp prst="textNoShape">
                <a:avLst/>
              </a:prstTxWarp>
            </a:bodyPr>
            <a:lstStyle/>
            <a:p>
              <a:pPr algn="ctr" fontAlgn="base">
                <a:spcBef>
                  <a:spcPct val="0"/>
                </a:spcBef>
                <a:spcAft>
                  <a:spcPct val="0"/>
                </a:spcAft>
              </a:pPr>
              <a:r>
                <a:rPr lang="en-US" b="1" dirty="0" smtClean="0">
                  <a:solidFill>
                    <a:prstClr val="black"/>
                  </a:solidFill>
                  <a:latin typeface="Arial Narrow" pitchFamily="34" charset="0"/>
                  <a:ea typeface="Calibri" pitchFamily="34" charset="0"/>
                  <a:cs typeface="Arial" pitchFamily="34" charset="0"/>
                </a:rPr>
                <a:t>Constitutional reform</a:t>
              </a:r>
              <a:endParaRPr lang="en-US" sz="2000" dirty="0" smtClean="0">
                <a:solidFill>
                  <a:prstClr val="black"/>
                </a:solidFill>
                <a:latin typeface="Arial" pitchFamily="34" charset="0"/>
                <a:cs typeface="Arial" pitchFamily="34" charset="0"/>
              </a:endParaRPr>
            </a:p>
          </p:txBody>
        </p:sp>
        <p:grpSp>
          <p:nvGrpSpPr>
            <p:cNvPr id="13" name="Group 19"/>
            <p:cNvGrpSpPr>
              <a:grpSpLocks/>
            </p:cNvGrpSpPr>
            <p:nvPr/>
          </p:nvGrpSpPr>
          <p:grpSpPr bwMode="auto">
            <a:xfrm>
              <a:off x="5434" y="7182"/>
              <a:ext cx="5166" cy="863"/>
              <a:chOff x="4348" y="1207"/>
              <a:chExt cx="1680" cy="664"/>
            </a:xfrm>
          </p:grpSpPr>
          <p:sp>
            <p:nvSpPr>
              <p:cNvPr id="31" name="Oval 21"/>
              <p:cNvSpPr>
                <a:spLocks noChangeArrowheads="1"/>
              </p:cNvSpPr>
              <p:nvPr/>
            </p:nvSpPr>
            <p:spPr bwMode="auto">
              <a:xfrm>
                <a:off x="4348" y="1207"/>
                <a:ext cx="1680" cy="664"/>
              </a:xfrm>
              <a:prstGeom prst="ellipse">
                <a:avLst/>
              </a:prstGeom>
              <a:solidFill>
                <a:srgbClr val="FFFFFF"/>
              </a:solidFill>
              <a:ln w="1587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32" name="Text Box 20"/>
              <p:cNvSpPr txBox="1">
                <a:spLocks noChangeArrowheads="1"/>
              </p:cNvSpPr>
              <p:nvPr/>
            </p:nvSpPr>
            <p:spPr bwMode="auto">
              <a:xfrm>
                <a:off x="4664" y="1299"/>
                <a:ext cx="1079" cy="485"/>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vert="horz" wrap="square" lIns="45720" tIns="45720" rIns="45720" bIns="45720" numCol="1" anchor="ctr" anchorCtr="0" compatLnSpc="1">
                <a:prstTxWarp prst="textNoShape">
                  <a:avLst/>
                </a:prstTxWarp>
                <a:spAutoFit/>
              </a:bodyPr>
              <a:lstStyle/>
              <a:p>
                <a:pPr algn="ctr" fontAlgn="base">
                  <a:spcBef>
                    <a:spcPct val="0"/>
                  </a:spcBef>
                  <a:spcAft>
                    <a:spcPct val="0"/>
                  </a:spcAft>
                </a:pPr>
                <a:r>
                  <a:rPr lang="en-US" sz="2000" b="1" dirty="0" smtClean="0">
                    <a:solidFill>
                      <a:prstClr val="black"/>
                    </a:solidFill>
                    <a:latin typeface="Arial Narrow" pitchFamily="34" charset="0"/>
                    <a:ea typeface="Calibri" pitchFamily="34" charset="0"/>
                    <a:cs typeface="Arial" pitchFamily="34" charset="0"/>
                  </a:rPr>
                  <a:t>Shared rule </a:t>
                </a:r>
                <a:endParaRPr lang="en-US" sz="2000" dirty="0" smtClean="0">
                  <a:solidFill>
                    <a:prstClr val="black"/>
                  </a:solidFill>
                  <a:latin typeface="Arial" pitchFamily="34" charset="0"/>
                  <a:cs typeface="Arial" pitchFamily="34" charset="0"/>
                </a:endParaRPr>
              </a:p>
            </p:txBody>
          </p:sp>
        </p:grpSp>
        <p:grpSp>
          <p:nvGrpSpPr>
            <p:cNvPr id="14" name="Group 16"/>
            <p:cNvGrpSpPr>
              <a:grpSpLocks/>
            </p:cNvGrpSpPr>
            <p:nvPr/>
          </p:nvGrpSpPr>
          <p:grpSpPr bwMode="auto">
            <a:xfrm>
              <a:off x="5433" y="2320"/>
              <a:ext cx="5164" cy="864"/>
              <a:chOff x="4347" y="1216"/>
              <a:chExt cx="1680" cy="664"/>
            </a:xfrm>
          </p:grpSpPr>
          <p:sp>
            <p:nvSpPr>
              <p:cNvPr id="29" name="Oval 18"/>
              <p:cNvSpPr>
                <a:spLocks noChangeArrowheads="1"/>
              </p:cNvSpPr>
              <p:nvPr/>
            </p:nvSpPr>
            <p:spPr bwMode="auto">
              <a:xfrm>
                <a:off x="4347" y="1216"/>
                <a:ext cx="1680" cy="664"/>
              </a:xfrm>
              <a:prstGeom prst="ellipse">
                <a:avLst/>
              </a:prstGeom>
              <a:solidFill>
                <a:srgbClr val="FFFFFF"/>
              </a:solidFill>
              <a:ln w="1587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30" name="Text Box 17"/>
              <p:cNvSpPr txBox="1">
                <a:spLocks noChangeArrowheads="1"/>
              </p:cNvSpPr>
              <p:nvPr/>
            </p:nvSpPr>
            <p:spPr bwMode="auto">
              <a:xfrm>
                <a:off x="4590" y="1327"/>
                <a:ext cx="1153" cy="484"/>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vert="horz" wrap="square" lIns="45720" tIns="45720" rIns="45720" bIns="45720" numCol="1" anchor="ctr" anchorCtr="0" compatLnSpc="1">
                <a:prstTxWarp prst="textNoShape">
                  <a:avLst/>
                </a:prstTxWarp>
                <a:spAutoFit/>
              </a:bodyPr>
              <a:lstStyle/>
              <a:p>
                <a:pPr algn="ctr" fontAlgn="base">
                  <a:spcBef>
                    <a:spcPct val="0"/>
                  </a:spcBef>
                  <a:spcAft>
                    <a:spcPct val="0"/>
                  </a:spcAft>
                </a:pPr>
                <a:r>
                  <a:rPr lang="en-US" sz="2000" b="1" dirty="0" smtClean="0">
                    <a:solidFill>
                      <a:prstClr val="black"/>
                    </a:solidFill>
                    <a:latin typeface="Arial Narrow" pitchFamily="34" charset="0"/>
                    <a:ea typeface="Calibri" pitchFamily="34" charset="0"/>
                    <a:cs typeface="Arial" pitchFamily="34" charset="0"/>
                  </a:rPr>
                  <a:t>Self rule </a:t>
                </a:r>
                <a:endParaRPr lang="en-US" sz="2000" dirty="0" smtClean="0">
                  <a:solidFill>
                    <a:prstClr val="black"/>
                  </a:solidFill>
                  <a:latin typeface="Arial" pitchFamily="34" charset="0"/>
                  <a:cs typeface="Arial" pitchFamily="34" charset="0"/>
                </a:endParaRPr>
              </a:p>
            </p:txBody>
          </p:sp>
        </p:grpSp>
        <p:sp>
          <p:nvSpPr>
            <p:cNvPr id="15" name="AutoShape 15"/>
            <p:cNvSpPr>
              <a:spLocks noChangeShapeType="1"/>
            </p:cNvSpPr>
            <p:nvPr/>
          </p:nvSpPr>
          <p:spPr bwMode="auto">
            <a:xfrm flipH="1">
              <a:off x="3252" y="7943"/>
              <a:ext cx="2935" cy="1937"/>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16" name="AutoShape 14"/>
            <p:cNvSpPr>
              <a:spLocks noChangeShapeType="1"/>
            </p:cNvSpPr>
            <p:nvPr/>
          </p:nvSpPr>
          <p:spPr bwMode="auto">
            <a:xfrm flipH="1">
              <a:off x="3199" y="7943"/>
              <a:ext cx="2988" cy="1015"/>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17" name="AutoShape 13"/>
            <p:cNvSpPr>
              <a:spLocks noChangeShapeType="1"/>
            </p:cNvSpPr>
            <p:nvPr/>
          </p:nvSpPr>
          <p:spPr bwMode="auto">
            <a:xfrm flipH="1">
              <a:off x="3252" y="7653"/>
              <a:ext cx="2179" cy="190"/>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18" name="AutoShape 12"/>
            <p:cNvSpPr>
              <a:spLocks noChangeShapeType="1"/>
            </p:cNvSpPr>
            <p:nvPr/>
          </p:nvSpPr>
          <p:spPr bwMode="auto">
            <a:xfrm flipH="1" flipV="1">
              <a:off x="3252" y="6572"/>
              <a:ext cx="2935" cy="736"/>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19" name="AutoShape 11"/>
            <p:cNvSpPr>
              <a:spLocks noChangeShapeType="1"/>
            </p:cNvSpPr>
            <p:nvPr/>
          </p:nvSpPr>
          <p:spPr bwMode="auto">
            <a:xfrm flipH="1">
              <a:off x="3173" y="3069"/>
              <a:ext cx="3016" cy="2924"/>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0" name="AutoShape 10"/>
            <p:cNvSpPr>
              <a:spLocks noChangeShapeType="1"/>
            </p:cNvSpPr>
            <p:nvPr/>
          </p:nvSpPr>
          <p:spPr bwMode="auto">
            <a:xfrm flipH="1">
              <a:off x="3199" y="3069"/>
              <a:ext cx="2990" cy="259"/>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1" name="AutoShape 9"/>
            <p:cNvSpPr>
              <a:spLocks noChangeShapeType="1"/>
            </p:cNvSpPr>
            <p:nvPr/>
          </p:nvSpPr>
          <p:spPr bwMode="auto">
            <a:xfrm flipH="1" flipV="1">
              <a:off x="3199" y="2003"/>
              <a:ext cx="2990" cy="432"/>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2" name="AutoShape 8"/>
            <p:cNvSpPr>
              <a:spLocks noChangeShapeType="1"/>
            </p:cNvSpPr>
            <p:nvPr/>
          </p:nvSpPr>
          <p:spPr bwMode="auto">
            <a:xfrm flipH="1" flipV="1">
              <a:off x="3252" y="1322"/>
              <a:ext cx="2937" cy="1113"/>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3" name="AutoShape 7"/>
            <p:cNvSpPr>
              <a:spLocks noChangeShapeType="1"/>
            </p:cNvSpPr>
            <p:nvPr/>
          </p:nvSpPr>
          <p:spPr bwMode="auto">
            <a:xfrm flipH="1" flipV="1">
              <a:off x="8015" y="3196"/>
              <a:ext cx="3000" cy="1308"/>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4" name="AutoShape 6"/>
            <p:cNvSpPr>
              <a:spLocks noChangeShapeType="1"/>
            </p:cNvSpPr>
            <p:nvPr/>
          </p:nvSpPr>
          <p:spPr bwMode="auto">
            <a:xfrm flipH="1">
              <a:off x="8014" y="6043"/>
              <a:ext cx="3001" cy="1139"/>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grpSp>
          <p:nvGrpSpPr>
            <p:cNvPr id="25" name="Group 2"/>
            <p:cNvGrpSpPr>
              <a:grpSpLocks/>
            </p:cNvGrpSpPr>
            <p:nvPr/>
          </p:nvGrpSpPr>
          <p:grpSpPr bwMode="auto">
            <a:xfrm>
              <a:off x="7443" y="4199"/>
              <a:ext cx="7143" cy="1832"/>
              <a:chOff x="4574" y="4101"/>
              <a:chExt cx="3021" cy="1832"/>
            </a:xfrm>
          </p:grpSpPr>
          <p:sp>
            <p:nvSpPr>
              <p:cNvPr id="26" name="Text Box 5"/>
              <p:cNvSpPr txBox="1">
                <a:spLocks noChangeArrowheads="1"/>
              </p:cNvSpPr>
              <p:nvPr/>
            </p:nvSpPr>
            <p:spPr bwMode="auto">
              <a:xfrm>
                <a:off x="6493" y="4101"/>
                <a:ext cx="365" cy="321"/>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algn="ctr" fontAlgn="base">
                  <a:spcBef>
                    <a:spcPct val="0"/>
                  </a:spcBef>
                  <a:spcAft>
                    <a:spcPct val="0"/>
                  </a:spcAft>
                </a:pPr>
                <a:r>
                  <a:rPr lang="en-US" sz="1400" b="1" smtClean="0">
                    <a:solidFill>
                      <a:prstClr val="black"/>
                    </a:solidFill>
                    <a:latin typeface="Arial Narrow" pitchFamily="34" charset="0"/>
                    <a:ea typeface="Calibri" pitchFamily="34" charset="0"/>
                    <a:cs typeface="Arial" pitchFamily="34" charset="0"/>
                  </a:rPr>
                  <a:t>      </a:t>
                </a:r>
                <a:endParaRPr lang="en-US" smtClean="0">
                  <a:solidFill>
                    <a:prstClr val="black"/>
                  </a:solidFill>
                  <a:latin typeface="Arial" pitchFamily="34" charset="0"/>
                  <a:cs typeface="Arial" pitchFamily="34" charset="0"/>
                </a:endParaRPr>
              </a:p>
            </p:txBody>
          </p:sp>
          <p:sp>
            <p:nvSpPr>
              <p:cNvPr id="27" name="Oval 4"/>
              <p:cNvSpPr>
                <a:spLocks noChangeArrowheads="1"/>
              </p:cNvSpPr>
              <p:nvPr/>
            </p:nvSpPr>
            <p:spPr bwMode="auto">
              <a:xfrm>
                <a:off x="4574" y="4418"/>
                <a:ext cx="3021" cy="1515"/>
              </a:xfrm>
              <a:prstGeom prst="ellipse">
                <a:avLst/>
              </a:prstGeom>
              <a:solidFill>
                <a:srgbClr val="FFFFFF"/>
              </a:solidFill>
              <a:ln w="15875">
                <a:solidFill>
                  <a:srgbClr val="000000"/>
                </a:solidFill>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
            <p:nvSpPr>
              <p:cNvPr id="28" name="Text Box 3"/>
              <p:cNvSpPr txBox="1">
                <a:spLocks noChangeArrowheads="1"/>
              </p:cNvSpPr>
              <p:nvPr/>
            </p:nvSpPr>
            <p:spPr bwMode="auto">
              <a:xfrm>
                <a:off x="5041" y="4723"/>
                <a:ext cx="2189" cy="904"/>
              </a:xfrm>
              <a:prstGeom prst="rect">
                <a:avLst/>
              </a:prstGeom>
              <a:solidFill>
                <a:srgbClr val="FFFFFF"/>
              </a:solidFill>
              <a:ln>
                <a:noFill/>
              </a:ln>
              <a:extLst>
                <a:ext uri="{91240B29-F687-4F45-9708-019B960494DF}">
                  <a14:hiddenLine xmlns:a14="http://schemas.microsoft.com/office/drawing/2010/main" w="1587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algn="ctr" fontAlgn="base">
                  <a:spcBef>
                    <a:spcPct val="0"/>
                  </a:spcBef>
                  <a:spcAft>
                    <a:spcPct val="0"/>
                  </a:spcAft>
                </a:pPr>
                <a:r>
                  <a:rPr lang="en-US" b="1" smtClean="0">
                    <a:solidFill>
                      <a:prstClr val="black"/>
                    </a:solidFill>
                    <a:latin typeface="Arial Narrow" pitchFamily="34" charset="0"/>
                    <a:ea typeface="Calibri" pitchFamily="34" charset="0"/>
                    <a:cs typeface="Arial" pitchFamily="34" charset="0"/>
                  </a:rPr>
                  <a:t>REGIONAL AUTHORITY </a:t>
                </a:r>
                <a:endParaRPr lang="en-US" smtClean="0">
                  <a:solidFill>
                    <a:prstClr val="black"/>
                  </a:solidFill>
                  <a:latin typeface="Arial" pitchFamily="34" charset="0"/>
                  <a:cs typeface="Arial" pitchFamily="34" charset="0"/>
                </a:endParaRPr>
              </a:p>
            </p:txBody>
          </p:sp>
        </p:grpSp>
      </p:grpSp>
      <p:sp>
        <p:nvSpPr>
          <p:cNvPr id="33" name="Text Box 27"/>
          <p:cNvSpPr txBox="1">
            <a:spLocks noChangeArrowheads="1"/>
          </p:cNvSpPr>
          <p:nvPr/>
        </p:nvSpPr>
        <p:spPr bwMode="auto">
          <a:xfrm>
            <a:off x="321495" y="2388468"/>
            <a:ext cx="1522952" cy="424794"/>
          </a:xfrm>
          <a:prstGeom prst="rect">
            <a:avLst/>
          </a:prstGeom>
          <a:solidFill>
            <a:srgbClr val="FFFFFF"/>
          </a:solidFill>
          <a:ln w="15875">
            <a:solidFill>
              <a:srgbClr val="000000"/>
            </a:solidFill>
            <a:miter lim="800000"/>
            <a:headEnd/>
            <a:tailEnd/>
          </a:ln>
        </p:spPr>
        <p:txBody>
          <a:bodyPr vert="horz" wrap="square" lIns="0" tIns="45720" rIns="0" bIns="45720" numCol="1" anchor="ctr" anchorCtr="0" compatLnSpc="1">
            <a:prstTxWarp prst="textNoShape">
              <a:avLst/>
            </a:prstTxWarp>
          </a:bodyPr>
          <a:lstStyle/>
          <a:p>
            <a:pPr algn="ctr" fontAlgn="base">
              <a:spcBef>
                <a:spcPct val="0"/>
              </a:spcBef>
              <a:spcAft>
                <a:spcPct val="0"/>
              </a:spcAft>
            </a:pPr>
            <a:r>
              <a:rPr lang="en-US" sz="1600" b="1" dirty="0" smtClean="0">
                <a:solidFill>
                  <a:prstClr val="black"/>
                </a:solidFill>
                <a:latin typeface="Arial Narrow" pitchFamily="34" charset="0"/>
                <a:ea typeface="Calibri" pitchFamily="34" charset="0"/>
                <a:cs typeface="Arial" pitchFamily="34" charset="0"/>
              </a:rPr>
              <a:t>Borrowing </a:t>
            </a:r>
            <a:endParaRPr lang="en-US" dirty="0" smtClean="0">
              <a:solidFill>
                <a:prstClr val="black"/>
              </a:solidFill>
              <a:latin typeface="Arial" pitchFamily="34" charset="0"/>
              <a:cs typeface="Arial" pitchFamily="34" charset="0"/>
            </a:endParaRPr>
          </a:p>
        </p:txBody>
      </p:sp>
      <p:sp>
        <p:nvSpPr>
          <p:cNvPr id="34" name="AutoShape 10"/>
          <p:cNvSpPr>
            <a:spLocks noChangeShapeType="1"/>
          </p:cNvSpPr>
          <p:nvPr/>
        </p:nvSpPr>
        <p:spPr bwMode="auto">
          <a:xfrm flipH="1">
            <a:off x="1860523" y="1715692"/>
            <a:ext cx="1809378" cy="928323"/>
          </a:xfrm>
          <a:prstGeom prst="straightConnector1">
            <a:avLst/>
          </a:prstGeom>
          <a:noFill/>
          <a:ln w="19050">
            <a:solidFill>
              <a:srgbClr val="000000"/>
            </a:solidFill>
            <a:round/>
            <a:headEnd/>
            <a:tailEnd type="triangl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a:solidFill>
                <a:prstClr val="black"/>
              </a:solidFill>
              <a:latin typeface="Arial" charset="0"/>
              <a:cs typeface="Arial" charset="0"/>
            </a:endParaRPr>
          </a:p>
        </p:txBody>
      </p:sp>
    </p:spTree>
    <p:extLst>
      <p:ext uri="{BB962C8B-B14F-4D97-AF65-F5344CB8AC3E}">
        <p14:creationId xmlns:p14="http://schemas.microsoft.com/office/powerpoint/2010/main" val="3391411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733921995"/>
              </p:ext>
            </p:extLst>
          </p:nvPr>
        </p:nvGraphicFramePr>
        <p:xfrm>
          <a:off x="228600" y="457200"/>
          <a:ext cx="8610600" cy="6248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1682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567761629"/>
              </p:ext>
            </p:extLst>
          </p:nvPr>
        </p:nvGraphicFramePr>
        <p:xfrm>
          <a:off x="228600" y="457200"/>
          <a:ext cx="8610600" cy="6248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3279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15097"/>
            <a:ext cx="7924800" cy="634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765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3554</TotalTime>
  <Words>2289</Words>
  <Application>Microsoft Office PowerPoint</Application>
  <PresentationFormat>On-screen Show (4:3)</PresentationFormat>
  <Paragraphs>342</Paragraphs>
  <Slides>21</Slides>
  <Notes>13</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21</vt:i4>
      </vt:variant>
    </vt:vector>
  </HeadingPairs>
  <TitlesOfParts>
    <vt:vector size="28" baseType="lpstr">
      <vt:lpstr>Office Theme</vt:lpstr>
      <vt:lpstr>3_Textured</vt:lpstr>
      <vt:lpstr>4_Office Theme</vt:lpstr>
      <vt:lpstr>1_Office Theme</vt:lpstr>
      <vt:lpstr>4_Textured</vt:lpstr>
      <vt:lpstr>2_Office Theme</vt:lpstr>
      <vt:lpstr>Microsoft Word Document</vt:lpstr>
      <vt:lpstr> An Era of Regionalization?   Liesbet Hooghe  VU University Amsterdam University of North Carolina at Chapel Hill    Gary Marks, Sandi Chapman, Arjan H. Schakel,  Sara Niedzwiecki, Sarah Shair-Rosenfield </vt:lpstr>
      <vt:lpstr>Research Program</vt:lpstr>
      <vt:lpstr>PowerPoint Presentation</vt:lpstr>
      <vt:lpstr>Measurement challenges </vt:lpstr>
      <vt:lpstr>Regional governance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liesbet</dc:creator>
  <cp:lastModifiedBy>liesbet</cp:lastModifiedBy>
  <cp:revision>38</cp:revision>
  <cp:lastPrinted>2012-05-13T19:45:44Z</cp:lastPrinted>
  <dcterms:created xsi:type="dcterms:W3CDTF">2012-05-10T13:57:16Z</dcterms:created>
  <dcterms:modified xsi:type="dcterms:W3CDTF">2012-05-13T19:55:33Z</dcterms:modified>
</cp:coreProperties>
</file>