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350" r:id="rId2"/>
    <p:sldId id="353" r:id="rId3"/>
    <p:sldId id="306" r:id="rId4"/>
    <p:sldId id="331" r:id="rId5"/>
    <p:sldId id="362" r:id="rId6"/>
    <p:sldId id="349" r:id="rId7"/>
    <p:sldId id="324" r:id="rId8"/>
    <p:sldId id="363" r:id="rId9"/>
    <p:sldId id="338" r:id="rId10"/>
    <p:sldId id="364" r:id="rId11"/>
    <p:sldId id="356" r:id="rId12"/>
    <p:sldId id="357" r:id="rId13"/>
    <p:sldId id="358" r:id="rId14"/>
    <p:sldId id="346" r:id="rId15"/>
    <p:sldId id="347" r:id="rId16"/>
    <p:sldId id="348" r:id="rId17"/>
    <p:sldId id="365" r:id="rId18"/>
    <p:sldId id="359" r:id="rId19"/>
    <p:sldId id="360" r:id="rId20"/>
    <p:sldId id="343" r:id="rId21"/>
    <p:sldId id="342" r:id="rId22"/>
    <p:sldId id="368" r:id="rId23"/>
    <p:sldId id="367" r:id="rId24"/>
  </p:sldIdLst>
  <p:sldSz cx="9144000" cy="6858000" type="screen4x3"/>
  <p:notesSz cx="7099300" cy="10234613"/>
  <p:defaultTextStyle>
    <a:defPPr>
      <a:defRPr lang="de-DE"/>
    </a:defPPr>
    <a:lvl1pPr algn="l" rtl="0" eaLnBrk="0" fontAlgn="base" hangingPunct="0">
      <a:spcBef>
        <a:spcPct val="0"/>
      </a:spcBef>
      <a:spcAft>
        <a:spcPct val="0"/>
      </a:spcAft>
      <a:defRPr sz="800" kern="1200">
        <a:solidFill>
          <a:schemeClr val="tx1"/>
        </a:solidFill>
        <a:latin typeface="Lucida Sans" pitchFamily="34" charset="0"/>
        <a:ea typeface="+mn-ea"/>
        <a:cs typeface="+mn-cs"/>
      </a:defRPr>
    </a:lvl1pPr>
    <a:lvl2pPr marL="457200" algn="l" rtl="0" eaLnBrk="0" fontAlgn="base" hangingPunct="0">
      <a:spcBef>
        <a:spcPct val="0"/>
      </a:spcBef>
      <a:spcAft>
        <a:spcPct val="0"/>
      </a:spcAft>
      <a:defRPr sz="800" kern="1200">
        <a:solidFill>
          <a:schemeClr val="tx1"/>
        </a:solidFill>
        <a:latin typeface="Lucida Sans" pitchFamily="34" charset="0"/>
        <a:ea typeface="+mn-ea"/>
        <a:cs typeface="+mn-cs"/>
      </a:defRPr>
    </a:lvl2pPr>
    <a:lvl3pPr marL="914400" algn="l" rtl="0" eaLnBrk="0" fontAlgn="base" hangingPunct="0">
      <a:spcBef>
        <a:spcPct val="0"/>
      </a:spcBef>
      <a:spcAft>
        <a:spcPct val="0"/>
      </a:spcAft>
      <a:defRPr sz="800" kern="1200">
        <a:solidFill>
          <a:schemeClr val="tx1"/>
        </a:solidFill>
        <a:latin typeface="Lucida Sans" pitchFamily="34" charset="0"/>
        <a:ea typeface="+mn-ea"/>
        <a:cs typeface="+mn-cs"/>
      </a:defRPr>
    </a:lvl3pPr>
    <a:lvl4pPr marL="1371600" algn="l" rtl="0" eaLnBrk="0" fontAlgn="base" hangingPunct="0">
      <a:spcBef>
        <a:spcPct val="0"/>
      </a:spcBef>
      <a:spcAft>
        <a:spcPct val="0"/>
      </a:spcAft>
      <a:defRPr sz="800" kern="1200">
        <a:solidFill>
          <a:schemeClr val="tx1"/>
        </a:solidFill>
        <a:latin typeface="Lucida Sans" pitchFamily="34" charset="0"/>
        <a:ea typeface="+mn-ea"/>
        <a:cs typeface="+mn-cs"/>
      </a:defRPr>
    </a:lvl4pPr>
    <a:lvl5pPr marL="1828800" algn="l" rtl="0" eaLnBrk="0" fontAlgn="base" hangingPunct="0">
      <a:spcBef>
        <a:spcPct val="0"/>
      </a:spcBef>
      <a:spcAft>
        <a:spcPct val="0"/>
      </a:spcAft>
      <a:defRPr sz="800" kern="1200">
        <a:solidFill>
          <a:schemeClr val="tx1"/>
        </a:solidFill>
        <a:latin typeface="Lucida Sans" pitchFamily="34" charset="0"/>
        <a:ea typeface="+mn-ea"/>
        <a:cs typeface="+mn-cs"/>
      </a:defRPr>
    </a:lvl5pPr>
    <a:lvl6pPr marL="2286000" algn="l" defTabSz="914400" rtl="0" eaLnBrk="1" latinLnBrk="0" hangingPunct="1">
      <a:defRPr sz="800" kern="1200">
        <a:solidFill>
          <a:schemeClr val="tx1"/>
        </a:solidFill>
        <a:latin typeface="Lucida Sans" pitchFamily="34" charset="0"/>
        <a:ea typeface="+mn-ea"/>
        <a:cs typeface="+mn-cs"/>
      </a:defRPr>
    </a:lvl6pPr>
    <a:lvl7pPr marL="2743200" algn="l" defTabSz="914400" rtl="0" eaLnBrk="1" latinLnBrk="0" hangingPunct="1">
      <a:defRPr sz="800" kern="1200">
        <a:solidFill>
          <a:schemeClr val="tx1"/>
        </a:solidFill>
        <a:latin typeface="Lucida Sans" pitchFamily="34" charset="0"/>
        <a:ea typeface="+mn-ea"/>
        <a:cs typeface="+mn-cs"/>
      </a:defRPr>
    </a:lvl7pPr>
    <a:lvl8pPr marL="3200400" algn="l" defTabSz="914400" rtl="0" eaLnBrk="1" latinLnBrk="0" hangingPunct="1">
      <a:defRPr sz="800" kern="1200">
        <a:solidFill>
          <a:schemeClr val="tx1"/>
        </a:solidFill>
        <a:latin typeface="Lucida Sans" pitchFamily="34" charset="0"/>
        <a:ea typeface="+mn-ea"/>
        <a:cs typeface="+mn-cs"/>
      </a:defRPr>
    </a:lvl8pPr>
    <a:lvl9pPr marL="3657600" algn="l" defTabSz="914400" rtl="0" eaLnBrk="1" latinLnBrk="0" hangingPunct="1">
      <a:defRPr sz="800" kern="1200">
        <a:solidFill>
          <a:schemeClr val="tx1"/>
        </a:solidFill>
        <a:latin typeface="Lucida San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FFFFFF"/>
    <a:srgbClr val="32946A"/>
    <a:srgbClr val="D2D2F4"/>
    <a:srgbClr val="F8F8F8"/>
    <a:srgbClr val="9999FF"/>
    <a:srgbClr val="CC00FF"/>
    <a:srgbClr val="D6009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0" autoAdjust="0"/>
    <p:restoredTop sz="87304" autoAdjust="0"/>
  </p:normalViewPr>
  <p:slideViewPr>
    <p:cSldViewPr>
      <p:cViewPr>
        <p:scale>
          <a:sx n="60" d="100"/>
          <a:sy n="60" d="100"/>
        </p:scale>
        <p:origin x="-1734" y="-120"/>
      </p:cViewPr>
      <p:guideLst>
        <p:guide orient="horz" pos="210"/>
        <p:guide orient="horz" pos="3974"/>
        <p:guide pos="295"/>
        <p:guide pos="5329"/>
        <p:guide pos="2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p:scale>
          <a:sx n="66" d="100"/>
          <a:sy n="66" d="100"/>
        </p:scale>
        <p:origin x="-1860" y="-7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105150" cy="549275"/>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defTabSz="947738">
              <a:defRPr sz="1200">
                <a:latin typeface="Times New Roman" pitchFamily="18" charset="0"/>
              </a:defRPr>
            </a:lvl1pPr>
          </a:lstStyle>
          <a:p>
            <a:pPr>
              <a:defRPr/>
            </a:pPr>
            <a:endParaRPr lang="de-DE"/>
          </a:p>
        </p:txBody>
      </p:sp>
      <p:sp>
        <p:nvSpPr>
          <p:cNvPr id="61443" name="Rectangle 3"/>
          <p:cNvSpPr>
            <a:spLocks noGrp="1" noChangeArrowheads="1"/>
          </p:cNvSpPr>
          <p:nvPr>
            <p:ph type="dt" sz="quarter" idx="1"/>
          </p:nvPr>
        </p:nvSpPr>
        <p:spPr bwMode="auto">
          <a:xfrm>
            <a:off x="4059238" y="0"/>
            <a:ext cx="3025775" cy="549275"/>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lgn="r" defTabSz="947738">
              <a:defRPr sz="1200">
                <a:latin typeface="Times New Roman" pitchFamily="18" charset="0"/>
              </a:defRPr>
            </a:lvl1pPr>
          </a:lstStyle>
          <a:p>
            <a:pPr>
              <a:defRPr/>
            </a:pPr>
            <a:endParaRPr lang="de-DE"/>
          </a:p>
        </p:txBody>
      </p:sp>
      <p:sp>
        <p:nvSpPr>
          <p:cNvPr id="61444" name="Rectangle 4"/>
          <p:cNvSpPr>
            <a:spLocks noGrp="1" noChangeArrowheads="1"/>
          </p:cNvSpPr>
          <p:nvPr>
            <p:ph type="ftr" sz="quarter" idx="2"/>
          </p:nvPr>
        </p:nvSpPr>
        <p:spPr bwMode="auto">
          <a:xfrm>
            <a:off x="0" y="9742488"/>
            <a:ext cx="3105150" cy="471487"/>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defTabSz="947738">
              <a:defRPr sz="1200">
                <a:latin typeface="Times New Roman" pitchFamily="18" charset="0"/>
              </a:defRPr>
            </a:lvl1pPr>
          </a:lstStyle>
          <a:p>
            <a:pPr>
              <a:defRPr/>
            </a:pPr>
            <a:endParaRPr lang="de-DE"/>
          </a:p>
        </p:txBody>
      </p:sp>
      <p:sp>
        <p:nvSpPr>
          <p:cNvPr id="61445" name="Rectangle 5"/>
          <p:cNvSpPr>
            <a:spLocks noGrp="1" noChangeArrowheads="1"/>
          </p:cNvSpPr>
          <p:nvPr>
            <p:ph type="sldNum" sz="quarter" idx="3"/>
          </p:nvPr>
        </p:nvSpPr>
        <p:spPr bwMode="auto">
          <a:xfrm>
            <a:off x="4059238" y="9742488"/>
            <a:ext cx="3025775" cy="471487"/>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lgn="r" defTabSz="947738">
              <a:defRPr sz="1200">
                <a:latin typeface="Times New Roman" pitchFamily="18" charset="0"/>
              </a:defRPr>
            </a:lvl1pPr>
          </a:lstStyle>
          <a:p>
            <a:pPr>
              <a:defRPr/>
            </a:pPr>
            <a:fld id="{141083FD-7868-4ABA-B767-FFD755B0C374}" type="slidenum">
              <a:rPr lang="de-DE"/>
              <a:pPr>
                <a:defRPr/>
              </a:pPr>
              <a:t>‹Nr.›</a:t>
            </a:fld>
            <a:endParaRPr lang="de-DE"/>
          </a:p>
        </p:txBody>
      </p:sp>
    </p:spTree>
    <p:extLst>
      <p:ext uri="{BB962C8B-B14F-4D97-AF65-F5344CB8AC3E}">
        <p14:creationId xmlns:p14="http://schemas.microsoft.com/office/powerpoint/2010/main" val="1374757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defTabSz="947738">
              <a:defRPr sz="1200">
                <a:latin typeface="Times New Roman" pitchFamily="18" charset="0"/>
              </a:defRPr>
            </a:lvl1pPr>
          </a:lstStyle>
          <a:p>
            <a:pPr>
              <a:defRPr/>
            </a:pPr>
            <a:endParaRPr lang="de-DE"/>
          </a:p>
        </p:txBody>
      </p:sp>
      <p:sp>
        <p:nvSpPr>
          <p:cNvPr id="5123" name="Rectangle 3"/>
          <p:cNvSpPr>
            <a:spLocks noGrp="1" noChangeArrowheads="1"/>
          </p:cNvSpPr>
          <p:nvPr>
            <p:ph type="dt" idx="1"/>
          </p:nvPr>
        </p:nvSpPr>
        <p:spPr bwMode="auto">
          <a:xfrm>
            <a:off x="4022725"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lgn="r" defTabSz="947738">
              <a:defRPr sz="1200">
                <a:latin typeface="Times New Roman" pitchFamily="18" charset="0"/>
              </a:defRPr>
            </a:lvl1pPr>
          </a:lstStyle>
          <a:p>
            <a:pPr>
              <a:defRPr/>
            </a:pPr>
            <a:endParaRPr lang="de-DE"/>
          </a:p>
        </p:txBody>
      </p:sp>
      <p:sp>
        <p:nvSpPr>
          <p:cNvPr id="31748"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p>
            <a:pPr lvl="0"/>
            <a:r>
              <a:rPr lang="en-GB" noProof="0" smtClean="0"/>
              <a:t>Klicken Sie, um die Formate des Vorlagentextes zu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5126" name="Rectangle 6"/>
          <p:cNvSpPr>
            <a:spLocks noGrp="1" noChangeArrowheads="1"/>
          </p:cNvSpPr>
          <p:nvPr>
            <p:ph type="ftr" sz="quarter" idx="4"/>
          </p:nvPr>
        </p:nvSpPr>
        <p:spPr bwMode="auto">
          <a:xfrm>
            <a:off x="0" y="9721850"/>
            <a:ext cx="3076575" cy="512763"/>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defTabSz="947738">
              <a:defRPr sz="1200">
                <a:latin typeface="Times New Roman" pitchFamily="18" charset="0"/>
              </a:defRPr>
            </a:lvl1pPr>
          </a:lstStyle>
          <a:p>
            <a:pPr>
              <a:defRPr/>
            </a:pPr>
            <a:endParaRPr lang="de-DE"/>
          </a:p>
        </p:txBody>
      </p:sp>
      <p:sp>
        <p:nvSpPr>
          <p:cNvPr id="5127" name="Rectangle 7"/>
          <p:cNvSpPr>
            <a:spLocks noGrp="1" noChangeArrowheads="1"/>
          </p:cNvSpPr>
          <p:nvPr>
            <p:ph type="sldNum" sz="quarter" idx="5"/>
          </p:nvPr>
        </p:nvSpPr>
        <p:spPr bwMode="auto">
          <a:xfrm>
            <a:off x="4022725" y="9721850"/>
            <a:ext cx="3076575" cy="512763"/>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lgn="r" defTabSz="947738">
              <a:defRPr sz="1200">
                <a:latin typeface="Times New Roman" pitchFamily="18" charset="0"/>
              </a:defRPr>
            </a:lvl1pPr>
          </a:lstStyle>
          <a:p>
            <a:pPr>
              <a:defRPr/>
            </a:pPr>
            <a:fld id="{FCAA46A8-E938-4DA5-9DF6-9A242977469F}" type="slidenum">
              <a:rPr lang="de-DE"/>
              <a:pPr>
                <a:defRPr/>
              </a:pPr>
              <a:t>‹Nr.›</a:t>
            </a:fld>
            <a:endParaRPr lang="de-DE"/>
          </a:p>
        </p:txBody>
      </p:sp>
    </p:spTree>
    <p:extLst>
      <p:ext uri="{BB962C8B-B14F-4D97-AF65-F5344CB8AC3E}">
        <p14:creationId xmlns:p14="http://schemas.microsoft.com/office/powerpoint/2010/main" val="2040961028"/>
      </p:ext>
    </p:extLst>
  </p:cSld>
  <p:clrMap bg1="lt1" tx1="dk1" bg2="lt2" tx2="dk2" accent1="accent1" accent2="accent2" accent3="accent3" accent4="accent4" accent5="accent5" accent6="accent6" hlink="hlink" folHlink="folHlink"/>
  <p:notesStyle>
    <a:lvl1pPr marL="85725" indent="-85725" algn="l" rtl="0" eaLnBrk="0" fontAlgn="base" hangingPunct="0">
      <a:spcBef>
        <a:spcPct val="30000"/>
      </a:spcBef>
      <a:spcAft>
        <a:spcPct val="0"/>
      </a:spcAft>
      <a:buChar char="•"/>
      <a:defRPr sz="1100" kern="1200">
        <a:solidFill>
          <a:schemeClr val="tx1"/>
        </a:solidFill>
        <a:latin typeface="Times New Roman" pitchFamily="18" charset="0"/>
        <a:ea typeface="+mn-ea"/>
        <a:cs typeface="+mn-cs"/>
      </a:defRPr>
    </a:lvl1pPr>
    <a:lvl2pPr marL="361950" indent="-85725" algn="l" rtl="0" eaLnBrk="0" fontAlgn="base" hangingPunct="0">
      <a:spcBef>
        <a:spcPct val="30000"/>
      </a:spcBef>
      <a:spcAft>
        <a:spcPct val="0"/>
      </a:spcAft>
      <a:buChar char="•"/>
      <a:defRPr sz="900" kern="1200">
        <a:solidFill>
          <a:schemeClr val="tx1"/>
        </a:solidFill>
        <a:latin typeface="Times New Roman" pitchFamily="18" charset="0"/>
        <a:ea typeface="+mn-ea"/>
        <a:cs typeface="+mn-cs"/>
      </a:defRPr>
    </a:lvl2pPr>
    <a:lvl3pPr marL="628650" indent="-76200" algn="l" rtl="0" eaLnBrk="0" fontAlgn="base" hangingPunct="0">
      <a:spcBef>
        <a:spcPct val="30000"/>
      </a:spcBef>
      <a:spcAft>
        <a:spcPct val="0"/>
      </a:spcAft>
      <a:buChar char="•"/>
      <a:defRPr sz="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en-US" dirty="0" smtClean="0"/>
              <a:t>Networks understudied, often only rhetoric, recently qualitative theories  of networks (e.g. actor-network theory) with non-relational methods</a:t>
            </a:r>
          </a:p>
          <a:p>
            <a:pPr lvl="1"/>
            <a:r>
              <a:rPr lang="en-US" dirty="0" smtClean="0"/>
              <a:t>Outside geography many network studies of geography of knowledge without making reference to geography.</a:t>
            </a:r>
          </a:p>
          <a:p>
            <a:r>
              <a:rPr lang="en-US" dirty="0" smtClean="0"/>
              <a:t>Knowledge generation and innovation develop unequally in space, the geography of innovation has received major attention over the last decades.</a:t>
            </a:r>
          </a:p>
          <a:p>
            <a:r>
              <a:rPr lang="en-US" dirty="0" smtClean="0"/>
              <a:t>Knowledge refers to the experience and abilities of people</a:t>
            </a:r>
          </a:p>
          <a:p>
            <a:r>
              <a:rPr lang="en-US" dirty="0" smtClean="0"/>
              <a:t>Networks are important in geography. However, </a:t>
            </a:r>
          </a:p>
          <a:p>
            <a:endParaRPr lang="de-DE" dirty="0"/>
          </a:p>
        </p:txBody>
      </p:sp>
      <p:sp>
        <p:nvSpPr>
          <p:cNvPr id="4" name="Foliennummernplatzhalter 3"/>
          <p:cNvSpPr>
            <a:spLocks noGrp="1"/>
          </p:cNvSpPr>
          <p:nvPr>
            <p:ph type="sldNum" sz="quarter" idx="10"/>
          </p:nvPr>
        </p:nvSpPr>
        <p:spPr/>
        <p:txBody>
          <a:bodyPr/>
          <a:lstStyle/>
          <a:p>
            <a:pPr>
              <a:defRPr/>
            </a:pPr>
            <a:fld id="{FCAA46A8-E938-4DA5-9DF6-9A242977469F}" type="slidenum">
              <a:rPr lang="de-DE" smtClean="0"/>
              <a:pPr>
                <a:defRPr/>
              </a:pPr>
              <a:t>1</a:t>
            </a:fld>
            <a:endParaRPr lang="de-DE"/>
          </a:p>
        </p:txBody>
      </p:sp>
    </p:spTree>
    <p:extLst>
      <p:ext uri="{BB962C8B-B14F-4D97-AF65-F5344CB8AC3E}">
        <p14:creationId xmlns:p14="http://schemas.microsoft.com/office/powerpoint/2010/main" val="429370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Ambivalence</a:t>
            </a:r>
            <a:r>
              <a:rPr lang="de-DE" dirty="0" smtClean="0"/>
              <a:t>:</a:t>
            </a:r>
            <a:r>
              <a:rPr lang="de-DE" baseline="0" dirty="0" smtClean="0"/>
              <a:t> </a:t>
            </a:r>
            <a:r>
              <a:rPr lang="en-US" dirty="0" smtClean="0"/>
              <a:t>for some geography appears as a force, for others a moderator and again for others only an indirect factor which is mediated by more important factors such as networks</a:t>
            </a:r>
          </a:p>
          <a:p>
            <a:r>
              <a:rPr lang="en-US" dirty="0" smtClean="0"/>
              <a:t>One reason</a:t>
            </a:r>
            <a:r>
              <a:rPr lang="en-US" baseline="0" dirty="0" smtClean="0"/>
              <a:t> is variance in research designs, methodology and measures </a:t>
            </a:r>
          </a:p>
          <a:p>
            <a:pPr marL="361950" marR="0" lvl="1" indent="-85725" algn="l" defTabSz="914400" rtl="0" eaLnBrk="0" fontAlgn="base" latinLnBrk="0" hangingPunct="0">
              <a:lnSpc>
                <a:spcPct val="100000"/>
              </a:lnSpc>
              <a:spcBef>
                <a:spcPct val="30000"/>
              </a:spcBef>
              <a:spcAft>
                <a:spcPct val="0"/>
              </a:spcAft>
              <a:buClrTx/>
              <a:buSzTx/>
              <a:buFontTx/>
              <a:buChar char="•"/>
              <a:tabLst/>
              <a:defRPr/>
            </a:pPr>
            <a:r>
              <a:rPr lang="en-US" dirty="0" smtClean="0"/>
              <a:t>Different semantics and metrics are likely to produce different effects and explain part of the observed contingencies</a:t>
            </a:r>
          </a:p>
          <a:p>
            <a:pPr lvl="0"/>
            <a:endParaRPr lang="de-DE" dirty="0"/>
          </a:p>
        </p:txBody>
      </p:sp>
      <p:sp>
        <p:nvSpPr>
          <p:cNvPr id="4" name="Foliennummernplatzhalter 3"/>
          <p:cNvSpPr>
            <a:spLocks noGrp="1"/>
          </p:cNvSpPr>
          <p:nvPr>
            <p:ph type="sldNum" sz="quarter" idx="10"/>
          </p:nvPr>
        </p:nvSpPr>
        <p:spPr/>
        <p:txBody>
          <a:bodyPr/>
          <a:lstStyle/>
          <a:p>
            <a:pPr>
              <a:defRPr/>
            </a:pPr>
            <a:fld id="{FCAA46A8-E938-4DA5-9DF6-9A242977469F}" type="slidenum">
              <a:rPr lang="de-DE" smtClean="0"/>
              <a:pPr>
                <a:defRPr/>
              </a:pPr>
              <a:t>18</a:t>
            </a:fld>
            <a:endParaRPr lang="de-DE"/>
          </a:p>
        </p:txBody>
      </p:sp>
    </p:spTree>
    <p:extLst>
      <p:ext uri="{BB962C8B-B14F-4D97-AF65-F5344CB8AC3E}">
        <p14:creationId xmlns:p14="http://schemas.microsoft.com/office/powerpoint/2010/main" val="236489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Collective </a:t>
            </a:r>
            <a:r>
              <a:rPr lang="de-DE" dirty="0" err="1" smtClean="0"/>
              <a:t>learning</a:t>
            </a:r>
            <a:r>
              <a:rPr lang="de-DE" dirty="0" smtClean="0"/>
              <a:t> </a:t>
            </a:r>
            <a:r>
              <a:rPr lang="de-DE" dirty="0" err="1" smtClean="0"/>
              <a:t>is</a:t>
            </a:r>
            <a:r>
              <a:rPr lang="de-DE" dirty="0" smtClean="0"/>
              <a:t> </a:t>
            </a:r>
            <a:r>
              <a:rPr lang="de-DE" dirty="0" err="1" smtClean="0"/>
              <a:t>any</a:t>
            </a:r>
            <a:r>
              <a:rPr lang="de-DE" dirty="0" smtClean="0"/>
              <a:t> </a:t>
            </a:r>
            <a:r>
              <a:rPr lang="de-DE" dirty="0" err="1" smtClean="0"/>
              <a:t>learning</a:t>
            </a:r>
            <a:r>
              <a:rPr lang="de-DE" baseline="0" dirty="0" smtClean="0"/>
              <a:t> </a:t>
            </a:r>
            <a:r>
              <a:rPr lang="de-DE" baseline="0" dirty="0" err="1" smtClean="0"/>
              <a:t>that</a:t>
            </a:r>
            <a:r>
              <a:rPr lang="de-DE" baseline="0" dirty="0" smtClean="0"/>
              <a:t> </a:t>
            </a:r>
            <a:r>
              <a:rPr lang="de-DE" baseline="0" dirty="0" err="1" smtClean="0"/>
              <a:t>changes</a:t>
            </a:r>
            <a:r>
              <a:rPr lang="de-DE" baseline="0" dirty="0" smtClean="0"/>
              <a:t> a </a:t>
            </a:r>
            <a:r>
              <a:rPr lang="de-DE" baseline="0" dirty="0" err="1" smtClean="0"/>
              <a:t>state</a:t>
            </a:r>
            <a:r>
              <a:rPr lang="de-DE" baseline="0" dirty="0" smtClean="0"/>
              <a:t> </a:t>
            </a:r>
            <a:r>
              <a:rPr lang="de-DE" baseline="0" dirty="0" err="1" smtClean="0"/>
              <a:t>of</a:t>
            </a:r>
            <a:r>
              <a:rPr lang="de-DE" baseline="0" dirty="0" smtClean="0"/>
              <a:t> </a:t>
            </a:r>
            <a:r>
              <a:rPr lang="de-DE" baseline="0" dirty="0" err="1" smtClean="0"/>
              <a:t>knowledge</a:t>
            </a:r>
            <a:r>
              <a:rPr lang="de-DE" baseline="0" dirty="0" smtClean="0"/>
              <a:t> in a </a:t>
            </a:r>
            <a:r>
              <a:rPr lang="de-DE" baseline="0" dirty="0" err="1" smtClean="0"/>
              <a:t>social</a:t>
            </a:r>
            <a:r>
              <a:rPr lang="de-DE" baseline="0" dirty="0" smtClean="0"/>
              <a:t> </a:t>
            </a:r>
            <a:r>
              <a:rPr lang="de-DE" baseline="0" dirty="0" err="1" smtClean="0"/>
              <a:t>context</a:t>
            </a:r>
            <a:endParaRPr lang="de-DE" dirty="0" smtClean="0"/>
          </a:p>
          <a:p>
            <a:r>
              <a:rPr lang="de-DE" dirty="0" smtClean="0"/>
              <a:t>„</a:t>
            </a:r>
            <a:r>
              <a:rPr lang="de-DE" dirty="0" err="1" smtClean="0"/>
              <a:t>no</a:t>
            </a:r>
            <a:r>
              <a:rPr lang="de-DE" dirty="0" smtClean="0"/>
              <a:t> </a:t>
            </a:r>
            <a:r>
              <a:rPr lang="de-DE" dirty="0" err="1" smtClean="0"/>
              <a:t>trust</a:t>
            </a:r>
            <a:r>
              <a:rPr lang="de-DE" dirty="0" smtClean="0"/>
              <a:t> </a:t>
            </a:r>
            <a:r>
              <a:rPr lang="de-DE" dirty="0" err="1" smtClean="0"/>
              <a:t>is</a:t>
            </a:r>
            <a:r>
              <a:rPr lang="de-DE" dirty="0" smtClean="0"/>
              <a:t> </a:t>
            </a:r>
            <a:r>
              <a:rPr lang="en-US" dirty="0" smtClean="0"/>
              <a:t>required as a prerequisite for learning. The sequence of variation, monitoring, comparison, selection and imitation can take place without any close contact or even an arm’s-length interaction between the firms” (</a:t>
            </a:r>
            <a:r>
              <a:rPr lang="en-US" dirty="0" err="1" smtClean="0"/>
              <a:t>Maskell</a:t>
            </a:r>
            <a:r>
              <a:rPr lang="en-US" dirty="0" smtClean="0"/>
              <a:t> 2001)</a:t>
            </a:r>
            <a:endParaRPr lang="de-DE" dirty="0"/>
          </a:p>
        </p:txBody>
      </p:sp>
      <p:sp>
        <p:nvSpPr>
          <p:cNvPr id="4" name="Foliennummernplatzhalter 3"/>
          <p:cNvSpPr>
            <a:spLocks noGrp="1"/>
          </p:cNvSpPr>
          <p:nvPr>
            <p:ph type="sldNum" sz="quarter" idx="10"/>
          </p:nvPr>
        </p:nvSpPr>
        <p:spPr/>
        <p:txBody>
          <a:bodyPr/>
          <a:lstStyle/>
          <a:p>
            <a:pPr>
              <a:defRPr/>
            </a:pPr>
            <a:fld id="{FCAA46A8-E938-4DA5-9DF6-9A242977469F}" type="slidenum">
              <a:rPr lang="de-DE" smtClean="0"/>
              <a:pPr>
                <a:defRPr/>
              </a:pPr>
              <a:t>19</a:t>
            </a:fld>
            <a:endParaRPr lang="de-DE"/>
          </a:p>
        </p:txBody>
      </p:sp>
    </p:spTree>
    <p:extLst>
      <p:ext uri="{BB962C8B-B14F-4D97-AF65-F5344CB8AC3E}">
        <p14:creationId xmlns:p14="http://schemas.microsoft.com/office/powerpoint/2010/main" val="399185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en-US" dirty="0" smtClean="0"/>
              <a:t>Geographers! Make the relational revolution complete and take part in theorizing and analyzing network relationally. </a:t>
            </a:r>
          </a:p>
          <a:p>
            <a:pPr lvl="1"/>
            <a:r>
              <a:rPr lang="en-US" dirty="0" smtClean="0"/>
              <a:t>Networkers! Acknowledge the limits of connectivity and theorize non-interactive learning.  </a:t>
            </a:r>
          </a:p>
          <a:p>
            <a:endParaRPr lang="de-DE" dirty="0"/>
          </a:p>
        </p:txBody>
      </p:sp>
      <p:sp>
        <p:nvSpPr>
          <p:cNvPr id="4" name="Foliennummernplatzhalter 3"/>
          <p:cNvSpPr>
            <a:spLocks noGrp="1"/>
          </p:cNvSpPr>
          <p:nvPr>
            <p:ph type="sldNum" sz="quarter" idx="10"/>
          </p:nvPr>
        </p:nvSpPr>
        <p:spPr/>
        <p:txBody>
          <a:bodyPr/>
          <a:lstStyle/>
          <a:p>
            <a:pPr>
              <a:defRPr/>
            </a:pPr>
            <a:fld id="{FCAA46A8-E938-4DA5-9DF6-9A242977469F}" type="slidenum">
              <a:rPr lang="de-DE" smtClean="0"/>
              <a:pPr>
                <a:defRPr/>
              </a:pPr>
              <a:t>21</a:t>
            </a:fld>
            <a:endParaRPr lang="de-DE"/>
          </a:p>
        </p:txBody>
      </p:sp>
    </p:spTree>
    <p:extLst>
      <p:ext uri="{BB962C8B-B14F-4D97-AF65-F5344CB8AC3E}">
        <p14:creationId xmlns:p14="http://schemas.microsoft.com/office/powerpoint/2010/main" val="814315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oliennummernplatzhalter 3"/>
          <p:cNvSpPr>
            <a:spLocks noGrp="1"/>
          </p:cNvSpPr>
          <p:nvPr>
            <p:ph type="sldNum" sz="quarter" idx="10"/>
          </p:nvPr>
        </p:nvSpPr>
        <p:spPr/>
        <p:txBody>
          <a:bodyPr/>
          <a:lstStyle>
            <a:lvl1pPr>
              <a:defRPr/>
            </a:lvl1pPr>
          </a:lstStyle>
          <a:p>
            <a:pPr>
              <a:defRPr/>
            </a:pPr>
            <a:fld id="{9B05A2DB-B21C-4A89-85E0-764BBBF4678E}" type="slidenum">
              <a:rPr lang="de-DE"/>
              <a:pPr>
                <a:defRPr/>
              </a:pPr>
              <a:t>‹Nr.›</a:t>
            </a:fld>
            <a:endParaRPr lang="de-DE" b="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pPr>
              <a:defRPr/>
            </a:pPr>
            <a:fld id="{83BE98CF-38E2-4D1C-A996-50E1F0217D78}" type="slidenum">
              <a:rPr lang="de-DE"/>
              <a:pPr>
                <a:defRPr/>
              </a:pPr>
              <a:t>‹Nr.›</a:t>
            </a:fld>
            <a:endParaRPr lang="de-DE" b="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43663" y="115888"/>
            <a:ext cx="2016125" cy="57610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5288" y="115888"/>
            <a:ext cx="5895975" cy="576103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pPr>
              <a:defRPr/>
            </a:pPr>
            <a:fld id="{C9796AA1-ABE2-49C7-B98C-419F50A3C948}" type="slidenum">
              <a:rPr lang="de-DE"/>
              <a:pPr>
                <a:defRPr/>
              </a:pPr>
              <a:t>‹Nr.›</a:t>
            </a:fld>
            <a:endParaRPr lang="de-DE" b="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200"/>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sz="1800"/>
            </a:lvl1pPr>
            <a:lvl2pPr>
              <a:defRPr sz="1600"/>
            </a:lvl2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oliennummernplatzhalter 3"/>
          <p:cNvSpPr>
            <a:spLocks noGrp="1"/>
          </p:cNvSpPr>
          <p:nvPr>
            <p:ph type="sldNum" sz="quarter" idx="10"/>
          </p:nvPr>
        </p:nvSpPr>
        <p:spPr/>
        <p:txBody>
          <a:bodyPr/>
          <a:lstStyle>
            <a:lvl1pPr>
              <a:defRPr/>
            </a:lvl1pPr>
          </a:lstStyle>
          <a:p>
            <a:pPr>
              <a:defRPr/>
            </a:pPr>
            <a:fld id="{8E7FF6AD-1836-4AD3-B17E-05B6B2D2CF5B}" type="slidenum">
              <a:rPr lang="de-DE" smtClean="0"/>
              <a:pPr>
                <a:defRPr/>
              </a:pPr>
              <a:t>‹Nr.›</a:t>
            </a:fld>
            <a:endParaRPr lang="de-DE" b="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oliennummernplatzhalter 3"/>
          <p:cNvSpPr>
            <a:spLocks noGrp="1"/>
          </p:cNvSpPr>
          <p:nvPr>
            <p:ph type="sldNum" sz="quarter" idx="10"/>
          </p:nvPr>
        </p:nvSpPr>
        <p:spPr/>
        <p:txBody>
          <a:bodyPr/>
          <a:lstStyle>
            <a:lvl1pPr>
              <a:defRPr/>
            </a:lvl1pPr>
          </a:lstStyle>
          <a:p>
            <a:pPr>
              <a:defRPr/>
            </a:pPr>
            <a:fld id="{1D21BA11-E884-4A93-A8FB-A98E3EF69FF7}" type="slidenum">
              <a:rPr lang="de-DE"/>
              <a:pPr>
                <a:defRPr/>
              </a:pPr>
              <a:t>‹Nr.›</a:t>
            </a:fld>
            <a:endParaRPr lang="de-DE" b="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4213" y="1412875"/>
            <a:ext cx="3811587"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412875"/>
            <a:ext cx="3811588"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p:txBody>
          <a:bodyPr/>
          <a:lstStyle>
            <a:lvl1pPr>
              <a:defRPr/>
            </a:lvl1pPr>
          </a:lstStyle>
          <a:p>
            <a:pPr>
              <a:defRPr/>
            </a:pPr>
            <a:fld id="{7F3CEADA-A8CA-492D-953B-742A7DB0DBB2}" type="slidenum">
              <a:rPr lang="de-DE"/>
              <a:pPr>
                <a:defRPr/>
              </a:pPr>
              <a:t>‹Nr.›</a:t>
            </a:fld>
            <a:endParaRPr lang="de-DE" b="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p:txBody>
          <a:bodyPr/>
          <a:lstStyle>
            <a:lvl1pPr>
              <a:defRPr/>
            </a:lvl1pPr>
          </a:lstStyle>
          <a:p>
            <a:pPr>
              <a:defRPr/>
            </a:pPr>
            <a:fld id="{7D4F6F78-44AE-4844-A428-F357D11C293B}" type="slidenum">
              <a:rPr lang="de-DE"/>
              <a:pPr>
                <a:defRPr/>
              </a:pPr>
              <a:t>‹Nr.›</a:t>
            </a:fld>
            <a:endParaRPr lang="de-DE" b="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lvl1pPr>
              <a:defRPr/>
            </a:lvl1pPr>
          </a:lstStyle>
          <a:p>
            <a:pPr>
              <a:defRPr/>
            </a:pPr>
            <a:fld id="{4469A5D5-8982-4729-AF5F-7EDD230B9826}" type="slidenum">
              <a:rPr lang="de-DE"/>
              <a:pPr>
                <a:defRPr/>
              </a:pPr>
              <a:t>‹Nr.›</a:t>
            </a:fld>
            <a:endParaRPr lang="de-DE" b="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pPr>
              <a:defRPr/>
            </a:pPr>
            <a:fld id="{728D2F4E-D95D-40D6-A7F6-A61A9D3B3399}" type="slidenum">
              <a:rPr lang="de-DE"/>
              <a:pPr>
                <a:defRPr/>
              </a:pPr>
              <a:t>‹Nr.›</a:t>
            </a:fld>
            <a:endParaRPr lang="de-DE" b="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oliennummernplatzhalter 4"/>
          <p:cNvSpPr>
            <a:spLocks noGrp="1"/>
          </p:cNvSpPr>
          <p:nvPr>
            <p:ph type="sldNum" sz="quarter" idx="10"/>
          </p:nvPr>
        </p:nvSpPr>
        <p:spPr/>
        <p:txBody>
          <a:bodyPr/>
          <a:lstStyle>
            <a:lvl1pPr>
              <a:defRPr/>
            </a:lvl1pPr>
          </a:lstStyle>
          <a:p>
            <a:pPr>
              <a:defRPr/>
            </a:pPr>
            <a:fld id="{1CB671D7-2A5C-41E3-9627-228F41E7B5EF}" type="slidenum">
              <a:rPr lang="de-DE"/>
              <a:pPr>
                <a:defRPr/>
              </a:pPr>
              <a:t>‹Nr.›</a:t>
            </a:fld>
            <a:endParaRPr lang="de-DE" b="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oliennummernplatzhalter 4"/>
          <p:cNvSpPr>
            <a:spLocks noGrp="1"/>
          </p:cNvSpPr>
          <p:nvPr>
            <p:ph type="sldNum" sz="quarter" idx="10"/>
          </p:nvPr>
        </p:nvSpPr>
        <p:spPr/>
        <p:txBody>
          <a:bodyPr/>
          <a:lstStyle>
            <a:lvl1pPr>
              <a:defRPr/>
            </a:lvl1pPr>
          </a:lstStyle>
          <a:p>
            <a:pPr>
              <a:defRPr/>
            </a:pPr>
            <a:fld id="{9FCA432E-A4B8-48AD-9A7E-FC9D5B87DF32}" type="slidenum">
              <a:rPr lang="de-DE"/>
              <a:pPr>
                <a:defRPr/>
              </a:pPr>
              <a:t>‹Nr.›</a:t>
            </a:fld>
            <a:endParaRPr lang="de-DE" b="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4213" y="1412875"/>
            <a:ext cx="7775575" cy="446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err="1" smtClean="0"/>
              <a:t>Klicken</a:t>
            </a:r>
            <a:r>
              <a:rPr lang="en-GB" dirty="0" smtClean="0"/>
              <a:t> </a:t>
            </a:r>
            <a:r>
              <a:rPr lang="en-GB" dirty="0" err="1" smtClean="0"/>
              <a:t>Sie</a:t>
            </a:r>
            <a:r>
              <a:rPr lang="en-GB" dirty="0" smtClean="0"/>
              <a:t>, um die </a:t>
            </a:r>
            <a:r>
              <a:rPr lang="en-GB" dirty="0" err="1" smtClean="0"/>
              <a:t>Formate</a:t>
            </a:r>
            <a:r>
              <a:rPr lang="en-GB" dirty="0" smtClean="0"/>
              <a:t> des </a:t>
            </a:r>
            <a:r>
              <a:rPr lang="en-GB" dirty="0" err="1" smtClean="0"/>
              <a:t>Vorlagentextes</a:t>
            </a:r>
            <a:r>
              <a:rPr lang="en-GB" dirty="0" smtClean="0"/>
              <a:t> </a:t>
            </a:r>
            <a:r>
              <a:rPr lang="en-GB" dirty="0" err="1" smtClean="0"/>
              <a:t>zu</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smtClean="0"/>
          </a:p>
        </p:txBody>
      </p:sp>
      <p:sp>
        <p:nvSpPr>
          <p:cNvPr id="1036" name="Rectangle 12"/>
          <p:cNvSpPr>
            <a:spLocks noGrp="1" noChangeArrowheads="1"/>
          </p:cNvSpPr>
          <p:nvPr>
            <p:ph type="sldNum" sz="quarter" idx="4"/>
          </p:nvPr>
        </p:nvSpPr>
        <p:spPr bwMode="auto">
          <a:xfrm rot="10800000" flipV="1">
            <a:off x="8388350" y="6170885"/>
            <a:ext cx="5572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2"/>
                </a:solidFill>
              </a:defRPr>
            </a:lvl1pPr>
          </a:lstStyle>
          <a:p>
            <a:pPr>
              <a:defRPr/>
            </a:pPr>
            <a:fld id="{B24CFFDB-7E76-4C49-9066-5CB5A353494C}" type="slidenum">
              <a:rPr lang="de-DE"/>
              <a:pPr>
                <a:defRPr/>
              </a:pPr>
              <a:t>‹Nr.›</a:t>
            </a:fld>
            <a:endParaRPr lang="de-DE" dirty="0"/>
          </a:p>
        </p:txBody>
      </p:sp>
      <p:sp>
        <p:nvSpPr>
          <p:cNvPr id="1028" name="Rectangle 11"/>
          <p:cNvSpPr>
            <a:spLocks noGrp="1" noChangeArrowheads="1"/>
          </p:cNvSpPr>
          <p:nvPr>
            <p:ph type="title"/>
          </p:nvPr>
        </p:nvSpPr>
        <p:spPr bwMode="auto">
          <a:xfrm>
            <a:off x="395288" y="115888"/>
            <a:ext cx="6697662" cy="865187"/>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err="1" smtClean="0"/>
              <a:t>Klicken</a:t>
            </a:r>
            <a:r>
              <a:rPr lang="en-GB" dirty="0" smtClean="0"/>
              <a:t> </a:t>
            </a:r>
            <a:r>
              <a:rPr lang="en-GB" dirty="0" err="1" smtClean="0"/>
              <a:t>Sie</a:t>
            </a:r>
            <a:r>
              <a:rPr lang="en-GB" dirty="0" smtClean="0"/>
              <a:t>, um das </a:t>
            </a:r>
            <a:r>
              <a:rPr lang="en-GB" dirty="0" err="1" smtClean="0"/>
              <a:t>Titelformat</a:t>
            </a:r>
            <a:r>
              <a:rPr lang="en-GB" dirty="0" smtClean="0"/>
              <a:t> </a:t>
            </a:r>
            <a:r>
              <a:rPr lang="en-GB" dirty="0" err="1" smtClean="0"/>
              <a:t>zu</a:t>
            </a:r>
            <a:r>
              <a:rPr lang="en-GB" dirty="0" smtClean="0"/>
              <a:t> </a:t>
            </a:r>
            <a:r>
              <a:rPr lang="en-GB" dirty="0" err="1" smtClean="0"/>
              <a:t>bearbeiten</a:t>
            </a:r>
            <a:endParaRPr lang="en-GB" dirty="0" smtClean="0"/>
          </a:p>
        </p:txBody>
      </p:sp>
      <p:pic>
        <p:nvPicPr>
          <p:cNvPr id="1030" name="Grafik 8" descr="Logo_Farbe_Mittel.gif"/>
          <p:cNvPicPr>
            <a:picLocks noChangeAspect="1"/>
          </p:cNvPicPr>
          <p:nvPr userDrawn="1"/>
        </p:nvPicPr>
        <p:blipFill>
          <a:blip r:embed="rId13" cstate="print"/>
          <a:srcRect/>
          <a:stretch>
            <a:fillRect/>
          </a:stretch>
        </p:blipFill>
        <p:spPr bwMode="auto">
          <a:xfrm>
            <a:off x="7235825" y="254000"/>
            <a:ext cx="1866900" cy="989013"/>
          </a:xfrm>
          <a:prstGeom prst="rect">
            <a:avLst/>
          </a:prstGeom>
          <a:noFill/>
          <a:ln w="9525">
            <a:noFill/>
            <a:miter lim="800000"/>
            <a:headEnd/>
            <a:tailEnd/>
          </a:ln>
        </p:spPr>
      </p:pic>
      <p:sp>
        <p:nvSpPr>
          <p:cNvPr id="1110" name="Line 86"/>
          <p:cNvSpPr>
            <a:spLocks noChangeShapeType="1"/>
          </p:cNvSpPr>
          <p:nvPr userDrawn="1"/>
        </p:nvSpPr>
        <p:spPr bwMode="auto">
          <a:xfrm flipH="1">
            <a:off x="8459788" y="6093098"/>
            <a:ext cx="0" cy="576262"/>
          </a:xfrm>
          <a:prstGeom prst="line">
            <a:avLst/>
          </a:prstGeom>
          <a:noFill/>
          <a:ln w="12700">
            <a:solidFill>
              <a:srgbClr val="650907"/>
            </a:solidFill>
            <a:round/>
            <a:headEnd/>
            <a:tailEnd/>
          </a:ln>
          <a:effectLst/>
        </p:spPr>
        <p:txBody>
          <a:bodyPr/>
          <a:lstStyle/>
          <a:p>
            <a:pPr>
              <a:defRPr/>
            </a:pPr>
            <a:endParaRPr lang="de-DE"/>
          </a:p>
        </p:txBody>
      </p:sp>
      <p:pic>
        <p:nvPicPr>
          <p:cNvPr id="1032" name="Picture 88"/>
          <p:cNvPicPr>
            <a:picLocks noChangeAspect="1" noChangeArrowheads="1"/>
          </p:cNvPicPr>
          <p:nvPr userDrawn="1"/>
        </p:nvPicPr>
        <p:blipFill>
          <a:blip r:embed="rId14" cstate="print"/>
          <a:srcRect/>
          <a:stretch>
            <a:fillRect/>
          </a:stretch>
        </p:blipFill>
        <p:spPr bwMode="auto">
          <a:xfrm>
            <a:off x="8485188" y="620713"/>
            <a:ext cx="623887" cy="631825"/>
          </a:xfrm>
          <a:prstGeom prst="rect">
            <a:avLst/>
          </a:prstGeom>
          <a:noFill/>
          <a:ln w="9525" algn="ctr">
            <a:noFill/>
            <a:miter lim="800000"/>
            <a:headEnd/>
            <a:tailEnd/>
          </a:ln>
        </p:spPr>
      </p:pic>
      <p:sp>
        <p:nvSpPr>
          <p:cNvPr id="8" name="Text Box 75"/>
          <p:cNvSpPr txBox="1">
            <a:spLocks noChangeArrowheads="1"/>
          </p:cNvSpPr>
          <p:nvPr userDrawn="1"/>
        </p:nvSpPr>
        <p:spPr bwMode="auto">
          <a:xfrm>
            <a:off x="8460432" y="6453038"/>
            <a:ext cx="595035" cy="215444"/>
          </a:xfrm>
          <a:prstGeom prst="rect">
            <a:avLst/>
          </a:prstGeom>
          <a:noFill/>
          <a:ln w="9525">
            <a:noFill/>
            <a:miter lim="800000"/>
            <a:headEnd/>
            <a:tailEnd/>
          </a:ln>
          <a:effectLst/>
        </p:spPr>
        <p:txBody>
          <a:bodyPr wrap="none">
            <a:spAutoFit/>
          </a:bodyPr>
          <a:lstStyle/>
          <a:p>
            <a:pPr>
              <a:tabLst>
                <a:tab pos="177800" algn="l"/>
              </a:tabLst>
              <a:defRPr/>
            </a:pPr>
            <a:r>
              <a:rPr lang="de-DE" dirty="0" smtClean="0">
                <a:solidFill>
                  <a:srgbClr val="4D4D4D"/>
                </a:solidFill>
              </a:rPr>
              <a:t>Glückler</a:t>
            </a:r>
            <a:endParaRPr lang="de-DE" dirty="0">
              <a:solidFill>
                <a:srgbClr val="4D4D4D"/>
              </a:solidFill>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200">
          <a:solidFill>
            <a:srgbClr val="292929"/>
          </a:solidFill>
          <a:latin typeface="Calibri" pitchFamily="34" charset="0"/>
          <a:ea typeface="+mj-ea"/>
          <a:cs typeface="+mj-cs"/>
        </a:defRPr>
      </a:lvl1pPr>
      <a:lvl2pPr algn="l" rtl="0" eaLnBrk="0" fontAlgn="base" hangingPunct="0">
        <a:spcBef>
          <a:spcPct val="0"/>
        </a:spcBef>
        <a:spcAft>
          <a:spcPct val="0"/>
        </a:spcAft>
        <a:defRPr sz="2200">
          <a:solidFill>
            <a:srgbClr val="292929"/>
          </a:solidFill>
          <a:latin typeface="Lucida Sans" pitchFamily="34" charset="0"/>
        </a:defRPr>
      </a:lvl2pPr>
      <a:lvl3pPr algn="l" rtl="0" eaLnBrk="0" fontAlgn="base" hangingPunct="0">
        <a:spcBef>
          <a:spcPct val="0"/>
        </a:spcBef>
        <a:spcAft>
          <a:spcPct val="0"/>
        </a:spcAft>
        <a:defRPr sz="2200">
          <a:solidFill>
            <a:srgbClr val="292929"/>
          </a:solidFill>
          <a:latin typeface="Lucida Sans" pitchFamily="34" charset="0"/>
        </a:defRPr>
      </a:lvl3pPr>
      <a:lvl4pPr algn="l" rtl="0" eaLnBrk="0" fontAlgn="base" hangingPunct="0">
        <a:spcBef>
          <a:spcPct val="0"/>
        </a:spcBef>
        <a:spcAft>
          <a:spcPct val="0"/>
        </a:spcAft>
        <a:defRPr sz="2200">
          <a:solidFill>
            <a:srgbClr val="292929"/>
          </a:solidFill>
          <a:latin typeface="Lucida Sans" pitchFamily="34" charset="0"/>
        </a:defRPr>
      </a:lvl4pPr>
      <a:lvl5pPr algn="l" rtl="0" eaLnBrk="0" fontAlgn="base" hangingPunct="0">
        <a:spcBef>
          <a:spcPct val="0"/>
        </a:spcBef>
        <a:spcAft>
          <a:spcPct val="0"/>
        </a:spcAft>
        <a:defRPr sz="2200">
          <a:solidFill>
            <a:srgbClr val="292929"/>
          </a:solidFill>
          <a:latin typeface="Lucida Sans" pitchFamily="34" charset="0"/>
        </a:defRPr>
      </a:lvl5pPr>
      <a:lvl6pPr marL="457200" algn="l" rtl="0" eaLnBrk="0" fontAlgn="base" hangingPunct="0">
        <a:spcBef>
          <a:spcPct val="0"/>
        </a:spcBef>
        <a:spcAft>
          <a:spcPct val="0"/>
        </a:spcAft>
        <a:defRPr sz="2200">
          <a:solidFill>
            <a:srgbClr val="292929"/>
          </a:solidFill>
          <a:latin typeface="Lucida Sans" pitchFamily="34" charset="0"/>
        </a:defRPr>
      </a:lvl6pPr>
      <a:lvl7pPr marL="914400" algn="l" rtl="0" eaLnBrk="0" fontAlgn="base" hangingPunct="0">
        <a:spcBef>
          <a:spcPct val="0"/>
        </a:spcBef>
        <a:spcAft>
          <a:spcPct val="0"/>
        </a:spcAft>
        <a:defRPr sz="2200">
          <a:solidFill>
            <a:srgbClr val="292929"/>
          </a:solidFill>
          <a:latin typeface="Lucida Sans" pitchFamily="34" charset="0"/>
        </a:defRPr>
      </a:lvl7pPr>
      <a:lvl8pPr marL="1371600" algn="l" rtl="0" eaLnBrk="0" fontAlgn="base" hangingPunct="0">
        <a:spcBef>
          <a:spcPct val="0"/>
        </a:spcBef>
        <a:spcAft>
          <a:spcPct val="0"/>
        </a:spcAft>
        <a:defRPr sz="2200">
          <a:solidFill>
            <a:srgbClr val="292929"/>
          </a:solidFill>
          <a:latin typeface="Lucida Sans" pitchFamily="34" charset="0"/>
        </a:defRPr>
      </a:lvl8pPr>
      <a:lvl9pPr marL="1828800" algn="l" rtl="0" eaLnBrk="0" fontAlgn="base" hangingPunct="0">
        <a:spcBef>
          <a:spcPct val="0"/>
        </a:spcBef>
        <a:spcAft>
          <a:spcPct val="0"/>
        </a:spcAft>
        <a:defRPr sz="2200">
          <a:solidFill>
            <a:srgbClr val="292929"/>
          </a:solidFill>
          <a:latin typeface="Lucida Sans" pitchFamily="34" charset="0"/>
        </a:defRPr>
      </a:lvl9pPr>
    </p:titleStyle>
    <p:bodyStyle>
      <a:lvl1pPr marL="342900" indent="-342900" algn="l" rtl="0" eaLnBrk="0" fontAlgn="base" hangingPunct="0">
        <a:spcBef>
          <a:spcPct val="40000"/>
        </a:spcBef>
        <a:spcAft>
          <a:spcPct val="20000"/>
        </a:spcAft>
        <a:buFont typeface="Wingdings" pitchFamily="2" charset="2"/>
        <a:buChar char="§"/>
        <a:defRPr>
          <a:solidFill>
            <a:srgbClr val="292929"/>
          </a:solidFill>
          <a:latin typeface="Calibri" pitchFamily="34" charset="0"/>
          <a:ea typeface="+mn-ea"/>
          <a:cs typeface="+mn-cs"/>
        </a:defRPr>
      </a:lvl1pPr>
      <a:lvl2pPr marL="742950" indent="-285750" algn="l" rtl="0" eaLnBrk="0" fontAlgn="base" hangingPunct="0">
        <a:spcBef>
          <a:spcPct val="20000"/>
        </a:spcBef>
        <a:spcAft>
          <a:spcPct val="0"/>
        </a:spcAft>
        <a:buChar char="–"/>
        <a:defRPr sz="1600">
          <a:solidFill>
            <a:srgbClr val="292929"/>
          </a:solidFill>
          <a:latin typeface="Calibri" pitchFamily="34" charset="0"/>
        </a:defRPr>
      </a:lvl2pPr>
      <a:lvl3pPr marL="1143000" indent="-228600" algn="l" rtl="0" eaLnBrk="0" fontAlgn="base" hangingPunct="0">
        <a:spcBef>
          <a:spcPct val="20000"/>
        </a:spcBef>
        <a:spcAft>
          <a:spcPct val="0"/>
        </a:spcAft>
        <a:buChar char="•"/>
        <a:defRPr sz="1400" b="1">
          <a:solidFill>
            <a:srgbClr val="292929"/>
          </a:solidFill>
          <a:latin typeface="+mn-lt"/>
        </a:defRPr>
      </a:lvl3pPr>
      <a:lvl4pPr marL="1600200" indent="-228600" algn="l" rtl="0" eaLnBrk="0" fontAlgn="base" hangingPunct="0">
        <a:spcBef>
          <a:spcPct val="20000"/>
        </a:spcBef>
        <a:spcAft>
          <a:spcPct val="0"/>
        </a:spcAft>
        <a:buChar char="–"/>
        <a:defRPr sz="1400" b="1">
          <a:solidFill>
            <a:srgbClr val="292929"/>
          </a:solidFill>
          <a:latin typeface="Arial" charset="0"/>
        </a:defRPr>
      </a:lvl4pPr>
      <a:lvl5pPr marL="2057400" indent="-228600" algn="l" rtl="0" eaLnBrk="0" fontAlgn="base" hangingPunct="0">
        <a:spcBef>
          <a:spcPct val="20000"/>
        </a:spcBef>
        <a:spcAft>
          <a:spcPct val="0"/>
        </a:spcAft>
        <a:buChar char="»"/>
        <a:defRPr sz="1200">
          <a:solidFill>
            <a:srgbClr val="292929"/>
          </a:solidFill>
          <a:latin typeface="Arial" charset="0"/>
        </a:defRPr>
      </a:lvl5pPr>
      <a:lvl6pPr marL="2514600" indent="-228600" algn="l" rtl="0" eaLnBrk="0" fontAlgn="base" hangingPunct="0">
        <a:spcBef>
          <a:spcPct val="20000"/>
        </a:spcBef>
        <a:spcAft>
          <a:spcPct val="0"/>
        </a:spcAft>
        <a:buChar char="»"/>
        <a:defRPr sz="1200">
          <a:solidFill>
            <a:srgbClr val="292929"/>
          </a:solidFill>
          <a:latin typeface="Arial" charset="0"/>
        </a:defRPr>
      </a:lvl6pPr>
      <a:lvl7pPr marL="2971800" indent="-228600" algn="l" rtl="0" eaLnBrk="0" fontAlgn="base" hangingPunct="0">
        <a:spcBef>
          <a:spcPct val="20000"/>
        </a:spcBef>
        <a:spcAft>
          <a:spcPct val="0"/>
        </a:spcAft>
        <a:buChar char="»"/>
        <a:defRPr sz="1200">
          <a:solidFill>
            <a:srgbClr val="292929"/>
          </a:solidFill>
          <a:latin typeface="Arial" charset="0"/>
        </a:defRPr>
      </a:lvl7pPr>
      <a:lvl8pPr marL="3429000" indent="-228600" algn="l" rtl="0" eaLnBrk="0" fontAlgn="base" hangingPunct="0">
        <a:spcBef>
          <a:spcPct val="20000"/>
        </a:spcBef>
        <a:spcAft>
          <a:spcPct val="0"/>
        </a:spcAft>
        <a:buChar char="»"/>
        <a:defRPr sz="1200">
          <a:solidFill>
            <a:srgbClr val="292929"/>
          </a:solidFill>
          <a:latin typeface="Arial" charset="0"/>
        </a:defRPr>
      </a:lvl8pPr>
      <a:lvl9pPr marL="3886200" indent="-228600" algn="l" rtl="0" eaLnBrk="0" fontAlgn="base" hangingPunct="0">
        <a:spcBef>
          <a:spcPct val="20000"/>
        </a:spcBef>
        <a:spcAft>
          <a:spcPct val="0"/>
        </a:spcAft>
        <a:buChar char="»"/>
        <a:defRPr sz="1200">
          <a:solidFill>
            <a:srgbClr val="292929"/>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E7FF6AD-1836-4AD3-B17E-05B6B2D2CF5B}" type="slidenum">
              <a:rPr lang="de-DE" smtClean="0"/>
              <a:pPr>
                <a:defRPr/>
              </a:pPr>
              <a:t>1</a:t>
            </a:fld>
            <a:endParaRPr lang="de-DE" b="0" dirty="0"/>
          </a:p>
        </p:txBody>
      </p:sp>
      <p:sp>
        <p:nvSpPr>
          <p:cNvPr id="10" name="Textfeld 9"/>
          <p:cNvSpPr txBox="1"/>
          <p:nvPr/>
        </p:nvSpPr>
        <p:spPr>
          <a:xfrm>
            <a:off x="827584" y="4872062"/>
            <a:ext cx="3152466" cy="1077218"/>
          </a:xfrm>
          <a:prstGeom prst="rect">
            <a:avLst/>
          </a:prstGeom>
          <a:noFill/>
        </p:spPr>
        <p:txBody>
          <a:bodyPr wrap="none" rtlCol="0">
            <a:spAutoFit/>
          </a:bodyPr>
          <a:lstStyle/>
          <a:p>
            <a:r>
              <a:rPr lang="en-US" sz="1600" dirty="0" smtClean="0">
                <a:solidFill>
                  <a:schemeClr val="bg1">
                    <a:lumMod val="50000"/>
                  </a:schemeClr>
                </a:solidFill>
                <a:latin typeface="Calibri" pitchFamily="34" charset="0"/>
                <a:cs typeface="Calibri" pitchFamily="34" charset="0"/>
              </a:rPr>
              <a:t>Prof. Dr. Johannes Glückler</a:t>
            </a:r>
          </a:p>
          <a:p>
            <a:r>
              <a:rPr lang="en-US" sz="1200" dirty="0" smtClean="0">
                <a:solidFill>
                  <a:schemeClr val="bg1">
                    <a:lumMod val="50000"/>
                  </a:schemeClr>
                </a:solidFill>
                <a:latin typeface="Calibri" pitchFamily="34" charset="0"/>
                <a:cs typeface="Calibri" pitchFamily="34" charset="0"/>
              </a:rPr>
              <a:t>Chair for Economic and Social Geography</a:t>
            </a:r>
          </a:p>
          <a:p>
            <a:pPr>
              <a:tabLst>
                <a:tab pos="623888" algn="l"/>
              </a:tabLst>
            </a:pPr>
            <a:r>
              <a:rPr lang="en-US" sz="1200" dirty="0" smtClean="0">
                <a:solidFill>
                  <a:schemeClr val="bg1">
                    <a:lumMod val="50000"/>
                  </a:schemeClr>
                </a:solidFill>
                <a:latin typeface="Calibri" pitchFamily="34" charset="0"/>
                <a:cs typeface="Calibri" pitchFamily="34" charset="0"/>
              </a:rPr>
              <a:t>Institute of Geography, University of Heidelberg</a:t>
            </a:r>
          </a:p>
          <a:p>
            <a:pPr>
              <a:tabLst>
                <a:tab pos="449263" algn="l"/>
              </a:tabLst>
            </a:pPr>
            <a:r>
              <a:rPr lang="en-US" sz="1200" dirty="0" smtClean="0">
                <a:solidFill>
                  <a:schemeClr val="bg1">
                    <a:lumMod val="50000"/>
                  </a:schemeClr>
                </a:solidFill>
                <a:latin typeface="Calibri" pitchFamily="34" charset="0"/>
                <a:cs typeface="Calibri" pitchFamily="34" charset="0"/>
              </a:rPr>
              <a:t>Email 	| glueckler@uni-hd.de</a:t>
            </a:r>
          </a:p>
          <a:p>
            <a:pPr>
              <a:tabLst>
                <a:tab pos="449263" algn="l"/>
              </a:tabLst>
            </a:pPr>
            <a:r>
              <a:rPr lang="en-US" sz="1200" dirty="0" smtClean="0">
                <a:solidFill>
                  <a:schemeClr val="bg1">
                    <a:lumMod val="50000"/>
                  </a:schemeClr>
                </a:solidFill>
                <a:latin typeface="Calibri" pitchFamily="34" charset="0"/>
                <a:cs typeface="Calibri" pitchFamily="34" charset="0"/>
              </a:rPr>
              <a:t>Web 	| www.economic-geography.uni-hd.de</a:t>
            </a:r>
          </a:p>
        </p:txBody>
      </p:sp>
      <p:grpSp>
        <p:nvGrpSpPr>
          <p:cNvPr id="2" name="Gruppieren 1"/>
          <p:cNvGrpSpPr/>
          <p:nvPr/>
        </p:nvGrpSpPr>
        <p:grpSpPr>
          <a:xfrm>
            <a:off x="2411760" y="2014580"/>
            <a:ext cx="4754181" cy="2710564"/>
            <a:chOff x="2411760" y="2014580"/>
            <a:chExt cx="4754181" cy="2710564"/>
          </a:xfrm>
        </p:grpSpPr>
        <p:sp>
          <p:nvSpPr>
            <p:cNvPr id="13" name="Gleichschenkliges Dreieck 12"/>
            <p:cNvSpPr/>
            <p:nvPr/>
          </p:nvSpPr>
          <p:spPr bwMode="auto">
            <a:xfrm rot="1661752">
              <a:off x="3309580" y="2014580"/>
              <a:ext cx="2752562" cy="1917911"/>
            </a:xfrm>
            <a:prstGeom prst="triangle">
              <a:avLst/>
            </a:prstGeom>
            <a:noFill/>
            <a:ln w="57150"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smtClean="0">
                <a:ln>
                  <a:noFill/>
                </a:ln>
                <a:solidFill>
                  <a:schemeClr val="tx1"/>
                </a:solidFill>
                <a:effectLst/>
                <a:latin typeface="Lucida Sans" pitchFamily="34" charset="0"/>
              </a:endParaRPr>
            </a:p>
          </p:txBody>
        </p:sp>
        <p:grpSp>
          <p:nvGrpSpPr>
            <p:cNvPr id="14" name="Gruppieren 13"/>
            <p:cNvGrpSpPr/>
            <p:nvPr/>
          </p:nvGrpSpPr>
          <p:grpSpPr>
            <a:xfrm>
              <a:off x="2411760" y="2099076"/>
              <a:ext cx="4754181" cy="2626068"/>
              <a:chOff x="1795339" y="2636912"/>
              <a:chExt cx="4468849" cy="2309496"/>
            </a:xfrm>
          </p:grpSpPr>
          <p:sp>
            <p:nvSpPr>
              <p:cNvPr id="15" name="Text Box 3"/>
              <p:cNvSpPr txBox="1">
                <a:spLocks noChangeArrowheads="1"/>
              </p:cNvSpPr>
              <p:nvPr/>
            </p:nvSpPr>
            <p:spPr bwMode="auto">
              <a:xfrm>
                <a:off x="3707904" y="4478356"/>
                <a:ext cx="2556284" cy="468052"/>
              </a:xfrm>
              <a:prstGeom prst="rect">
                <a:avLst/>
              </a:prstGeom>
              <a:noFill/>
              <a:ln w="9525" algn="ctr">
                <a:noFill/>
                <a:miter lim="800000"/>
                <a:headEnd/>
                <a:tailEnd/>
              </a:ln>
            </p:spPr>
            <p:txBody>
              <a:bodyPr/>
              <a:lstStyle/>
              <a:p>
                <a:pPr algn="ctr">
                  <a:spcAft>
                    <a:spcPts val="1200"/>
                  </a:spcAft>
                  <a:tabLst>
                    <a:tab pos="1435100" algn="l"/>
                  </a:tabLst>
                  <a:defRPr/>
                </a:pPr>
                <a:r>
                  <a:rPr lang="en-US" sz="3200" dirty="0" smtClean="0">
                    <a:ln>
                      <a:solidFill>
                        <a:schemeClr val="bg1"/>
                      </a:solidFill>
                    </a:ln>
                    <a:solidFill>
                      <a:schemeClr val="bg2">
                        <a:lumMod val="75000"/>
                      </a:schemeClr>
                    </a:solidFill>
                    <a:latin typeface="ITC Officina Sans Book"/>
                  </a:rPr>
                  <a:t>Knowledge</a:t>
                </a:r>
                <a:endParaRPr lang="en-US" sz="1600" dirty="0" smtClean="0">
                  <a:ln>
                    <a:solidFill>
                      <a:schemeClr val="bg1"/>
                    </a:solidFill>
                  </a:ln>
                  <a:solidFill>
                    <a:schemeClr val="bg2">
                      <a:lumMod val="75000"/>
                    </a:schemeClr>
                  </a:solidFill>
                  <a:latin typeface="Calibri" pitchFamily="34" charset="0"/>
                </a:endParaRPr>
              </a:p>
            </p:txBody>
          </p:sp>
          <p:sp>
            <p:nvSpPr>
              <p:cNvPr id="16" name="Text Box 3"/>
              <p:cNvSpPr txBox="1">
                <a:spLocks noChangeArrowheads="1"/>
              </p:cNvSpPr>
              <p:nvPr/>
            </p:nvSpPr>
            <p:spPr bwMode="auto">
              <a:xfrm>
                <a:off x="1795339" y="3465117"/>
                <a:ext cx="1656184" cy="468052"/>
              </a:xfrm>
              <a:prstGeom prst="rect">
                <a:avLst/>
              </a:prstGeom>
              <a:noFill/>
              <a:ln w="9525" algn="ctr">
                <a:noFill/>
                <a:miter lim="800000"/>
                <a:headEnd/>
                <a:tailEnd/>
              </a:ln>
            </p:spPr>
            <p:txBody>
              <a:bodyPr/>
              <a:lstStyle/>
              <a:p>
                <a:pPr algn="ctr">
                  <a:spcAft>
                    <a:spcPts val="1200"/>
                  </a:spcAft>
                  <a:tabLst>
                    <a:tab pos="1435100" algn="l"/>
                  </a:tabLst>
                  <a:defRPr/>
                </a:pPr>
                <a:r>
                  <a:rPr lang="de-DE" sz="3200" dirty="0" smtClean="0">
                    <a:ln>
                      <a:solidFill>
                        <a:schemeClr val="bg1"/>
                      </a:solidFill>
                    </a:ln>
                    <a:solidFill>
                      <a:schemeClr val="bg2">
                        <a:lumMod val="75000"/>
                      </a:schemeClr>
                    </a:solidFill>
                    <a:latin typeface="ITC Officina Sans Book"/>
                  </a:rPr>
                  <a:t>Space</a:t>
                </a:r>
                <a:endParaRPr lang="de-DE" sz="1600" dirty="0" smtClean="0">
                  <a:ln>
                    <a:solidFill>
                      <a:schemeClr val="bg1"/>
                    </a:solidFill>
                  </a:ln>
                  <a:solidFill>
                    <a:schemeClr val="bg2">
                      <a:lumMod val="75000"/>
                    </a:schemeClr>
                  </a:solidFill>
                  <a:latin typeface="Calibri" pitchFamily="34" charset="0"/>
                </a:endParaRPr>
              </a:p>
            </p:txBody>
          </p:sp>
          <p:sp>
            <p:nvSpPr>
              <p:cNvPr id="17" name="Text Box 3"/>
              <p:cNvSpPr txBox="1">
                <a:spLocks noChangeArrowheads="1"/>
              </p:cNvSpPr>
              <p:nvPr/>
            </p:nvSpPr>
            <p:spPr bwMode="auto">
              <a:xfrm>
                <a:off x="3166559" y="2636912"/>
                <a:ext cx="2376264" cy="468052"/>
              </a:xfrm>
              <a:prstGeom prst="rect">
                <a:avLst/>
              </a:prstGeom>
              <a:noFill/>
              <a:ln w="9525" algn="ctr">
                <a:noFill/>
                <a:miter lim="800000"/>
                <a:headEnd/>
                <a:tailEnd/>
              </a:ln>
            </p:spPr>
            <p:txBody>
              <a:bodyPr/>
              <a:lstStyle/>
              <a:p>
                <a:pPr algn="ctr">
                  <a:spcAft>
                    <a:spcPts val="1200"/>
                  </a:spcAft>
                  <a:tabLst>
                    <a:tab pos="1435100" algn="l"/>
                  </a:tabLst>
                  <a:defRPr/>
                </a:pPr>
                <a:r>
                  <a:rPr lang="de-DE" sz="3200" dirty="0" smtClean="0">
                    <a:ln>
                      <a:solidFill>
                        <a:schemeClr val="bg1"/>
                      </a:solidFill>
                    </a:ln>
                    <a:solidFill>
                      <a:schemeClr val="bg2">
                        <a:lumMod val="75000"/>
                      </a:schemeClr>
                    </a:solidFill>
                    <a:latin typeface="ITC Officina Sans Book"/>
                  </a:rPr>
                  <a:t>Networks</a:t>
                </a:r>
                <a:endParaRPr lang="de-DE" sz="1600" dirty="0" smtClean="0">
                  <a:ln>
                    <a:solidFill>
                      <a:schemeClr val="bg1"/>
                    </a:solidFill>
                  </a:ln>
                  <a:solidFill>
                    <a:schemeClr val="bg2">
                      <a:lumMod val="75000"/>
                    </a:schemeClr>
                  </a:solidFill>
                  <a:latin typeface="Calibri" pitchFamily="34" charset="0"/>
                </a:endParaRPr>
              </a:p>
            </p:txBody>
          </p:sp>
        </p:grpSp>
      </p:grpSp>
      <p:sp>
        <p:nvSpPr>
          <p:cNvPr id="18" name="Titel 1"/>
          <p:cNvSpPr>
            <a:spLocks noGrp="1"/>
          </p:cNvSpPr>
          <p:nvPr>
            <p:ph type="title"/>
          </p:nvPr>
        </p:nvSpPr>
        <p:spPr>
          <a:xfrm>
            <a:off x="395288" y="115888"/>
            <a:ext cx="6697662" cy="865187"/>
          </a:xfrm>
        </p:spPr>
        <p:txBody>
          <a:bodyPr/>
          <a:lstStyle/>
          <a:p>
            <a:r>
              <a:rPr lang="de-DE" dirty="0" err="1" smtClean="0"/>
              <a:t>Knowledge</a:t>
            </a:r>
            <a:r>
              <a:rPr lang="de-DE" dirty="0" smtClean="0"/>
              <a:t> | </a:t>
            </a:r>
            <a:r>
              <a:rPr lang="de-DE" dirty="0"/>
              <a:t>Networks </a:t>
            </a:r>
            <a:r>
              <a:rPr lang="de-DE" dirty="0" smtClean="0"/>
              <a:t>| Space		</a:t>
            </a:r>
            <a:r>
              <a:rPr lang="de-DE" sz="1800" dirty="0" smtClean="0"/>
              <a:t>Delft, 14 May 2012</a:t>
            </a:r>
            <a:endParaRPr lang="de-DE" dirty="0"/>
          </a:p>
        </p:txBody>
      </p:sp>
    </p:spTree>
    <p:extLst>
      <p:ext uri="{BB962C8B-B14F-4D97-AF65-F5344CB8AC3E}">
        <p14:creationId xmlns:p14="http://schemas.microsoft.com/office/powerpoint/2010/main" val="143066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Inhaltsplatzhalter 2"/>
          <p:cNvSpPr>
            <a:spLocks noGrp="1"/>
          </p:cNvSpPr>
          <p:nvPr>
            <p:ph idx="1"/>
          </p:nvPr>
        </p:nvSpPr>
        <p:spPr>
          <a:xfrm>
            <a:off x="684213" y="1844824"/>
            <a:ext cx="7632700" cy="3671937"/>
          </a:xfrm>
        </p:spPr>
        <p:txBody>
          <a:bodyPr/>
          <a:lstStyle/>
          <a:p>
            <a:pPr>
              <a:buFont typeface="+mj-lt"/>
              <a:buAutoNum type="arabicPeriod"/>
            </a:pPr>
            <a:r>
              <a:rPr lang="en-US" sz="2400" dirty="0" smtClean="0">
                <a:solidFill>
                  <a:schemeClr val="tx1">
                    <a:lumMod val="65000"/>
                    <a:lumOff val="35000"/>
                  </a:schemeClr>
                </a:solidFill>
                <a:latin typeface="ITC Officina Sans Book"/>
              </a:rPr>
              <a:t>What is network theory?</a:t>
            </a:r>
            <a:br>
              <a:rPr lang="en-US" sz="2400" dirty="0" smtClean="0">
                <a:solidFill>
                  <a:schemeClr val="tx1">
                    <a:lumMod val="65000"/>
                    <a:lumOff val="35000"/>
                  </a:schemeClr>
                </a:solidFill>
                <a:latin typeface="ITC Officina Sans Book"/>
              </a:rPr>
            </a:br>
            <a:r>
              <a:rPr lang="en-US" dirty="0" smtClean="0">
                <a:solidFill>
                  <a:schemeClr val="tx1">
                    <a:lumMod val="65000"/>
                    <a:lumOff val="35000"/>
                  </a:schemeClr>
                </a:solidFill>
                <a:latin typeface="ITC Officina Sans Book"/>
              </a:rPr>
              <a:t>Toward a full relational revolution</a:t>
            </a:r>
            <a:endParaRPr lang="en-US" sz="2400" dirty="0" smtClean="0">
              <a:solidFill>
                <a:schemeClr val="tx1">
                  <a:lumMod val="65000"/>
                  <a:lumOff val="35000"/>
                </a:schemeClr>
              </a:solidFill>
              <a:latin typeface="ITC Officina Sans Book"/>
            </a:endParaRPr>
          </a:p>
          <a:p>
            <a:pPr lvl="0">
              <a:buFont typeface="+mj-lt"/>
              <a:buAutoNum type="arabicPeriod"/>
            </a:pPr>
            <a:r>
              <a:rPr lang="en-US" sz="2400" dirty="0">
                <a:solidFill>
                  <a:schemeClr val="tx1">
                    <a:lumMod val="65000"/>
                    <a:lumOff val="35000"/>
                  </a:schemeClr>
                </a:solidFill>
                <a:latin typeface="ITC Officina Sans Book"/>
              </a:rPr>
              <a:t>Network t</a:t>
            </a:r>
            <a:r>
              <a:rPr lang="en-US" sz="2400" dirty="0" smtClean="0">
                <a:solidFill>
                  <a:schemeClr val="tx1">
                    <a:lumMod val="65000"/>
                    <a:lumOff val="35000"/>
                  </a:schemeClr>
                </a:solidFill>
                <a:latin typeface="ITC Officina Sans Book"/>
              </a:rPr>
              <a:t>heories </a:t>
            </a:r>
            <a:r>
              <a:rPr lang="en-US" sz="2400" dirty="0">
                <a:solidFill>
                  <a:schemeClr val="tx1">
                    <a:lumMod val="65000"/>
                    <a:lumOff val="35000"/>
                  </a:schemeClr>
                </a:solidFill>
                <a:latin typeface="ITC Officina Sans Book"/>
              </a:rPr>
              <a:t>of </a:t>
            </a:r>
            <a:r>
              <a:rPr lang="en-US" sz="2400" dirty="0" smtClean="0">
                <a:solidFill>
                  <a:schemeClr val="tx1">
                    <a:lumMod val="65000"/>
                    <a:lumOff val="35000"/>
                  </a:schemeClr>
                </a:solidFill>
                <a:latin typeface="ITC Officina Sans Book"/>
              </a:rPr>
              <a:t>knowledge &amp; geography</a:t>
            </a:r>
            <a:br>
              <a:rPr lang="en-US" sz="2400" dirty="0" smtClean="0">
                <a:solidFill>
                  <a:schemeClr val="tx1">
                    <a:lumMod val="65000"/>
                    <a:lumOff val="35000"/>
                  </a:schemeClr>
                </a:solidFill>
                <a:latin typeface="ITC Officina Sans Book"/>
              </a:rPr>
            </a:br>
            <a:r>
              <a:rPr lang="en-US" dirty="0" smtClean="0">
                <a:solidFill>
                  <a:schemeClr val="tx1">
                    <a:lumMod val="65000"/>
                    <a:lumOff val="35000"/>
                  </a:schemeClr>
                </a:solidFill>
                <a:latin typeface="ITC Officina Sans Book"/>
              </a:rPr>
              <a:t>Contingencies of an explanatory triad</a:t>
            </a:r>
            <a:endParaRPr lang="en-US" sz="2400" dirty="0" smtClean="0">
              <a:solidFill>
                <a:schemeClr val="tx1">
                  <a:lumMod val="65000"/>
                  <a:lumOff val="35000"/>
                </a:schemeClr>
              </a:solidFill>
              <a:latin typeface="ITC Officina Sans Book"/>
            </a:endParaRPr>
          </a:p>
          <a:p>
            <a:pPr>
              <a:buFont typeface="+mj-lt"/>
              <a:buAutoNum type="arabicPeriod"/>
            </a:pPr>
            <a:r>
              <a:rPr lang="en-US" sz="2400" dirty="0" smtClean="0">
                <a:solidFill>
                  <a:schemeClr val="tx1">
                    <a:lumMod val="65000"/>
                    <a:lumOff val="35000"/>
                  </a:schemeClr>
                </a:solidFill>
                <a:latin typeface="ITC Officina Sans Book"/>
              </a:rPr>
              <a:t>Beyond connectivity</a:t>
            </a:r>
            <a:br>
              <a:rPr lang="en-US" sz="2400" dirty="0" smtClean="0">
                <a:solidFill>
                  <a:schemeClr val="tx1">
                    <a:lumMod val="65000"/>
                    <a:lumOff val="35000"/>
                  </a:schemeClr>
                </a:solidFill>
                <a:latin typeface="ITC Officina Sans Book"/>
              </a:rPr>
            </a:br>
            <a:r>
              <a:rPr lang="en-US" dirty="0" smtClean="0">
                <a:solidFill>
                  <a:schemeClr val="tx1">
                    <a:lumMod val="65000"/>
                    <a:lumOff val="35000"/>
                  </a:schemeClr>
                </a:solidFill>
                <a:latin typeface="ITC Officina Sans Book"/>
              </a:rPr>
              <a:t>Fortifying geography</a:t>
            </a:r>
            <a:endParaRPr lang="en-US" sz="2400" dirty="0" smtClean="0">
              <a:solidFill>
                <a:schemeClr val="tx1">
                  <a:lumMod val="65000"/>
                  <a:lumOff val="35000"/>
                </a:schemeClr>
              </a:solidFill>
              <a:latin typeface="ITC Officina Sans Book"/>
            </a:endParaRPr>
          </a:p>
          <a:p>
            <a:pPr lvl="0">
              <a:buFont typeface="+mj-lt"/>
              <a:buAutoNum type="arabicPeriod"/>
            </a:pPr>
            <a:r>
              <a:rPr lang="en-US" sz="2400" dirty="0" smtClean="0">
                <a:solidFill>
                  <a:schemeClr val="tx1">
                    <a:lumMod val="65000"/>
                    <a:lumOff val="35000"/>
                  </a:schemeClr>
                </a:solidFill>
                <a:latin typeface="ITC Officina Sans Book"/>
              </a:rPr>
              <a:t>Conclusion</a:t>
            </a:r>
            <a:br>
              <a:rPr lang="en-US" sz="2400" dirty="0" smtClean="0">
                <a:solidFill>
                  <a:schemeClr val="tx1">
                    <a:lumMod val="65000"/>
                    <a:lumOff val="35000"/>
                  </a:schemeClr>
                </a:solidFill>
                <a:latin typeface="ITC Officina Sans Book"/>
              </a:rPr>
            </a:br>
            <a:endParaRPr lang="en-US" sz="2400" dirty="0" smtClean="0">
              <a:solidFill>
                <a:schemeClr val="tx1">
                  <a:lumMod val="65000"/>
                  <a:lumOff val="35000"/>
                </a:schemeClr>
              </a:solidFill>
              <a:latin typeface="ITC Officina Sans Book"/>
            </a:endParaRPr>
          </a:p>
          <a:p>
            <a:pPr lvl="0">
              <a:buFont typeface="+mj-lt"/>
              <a:buAutoNum type="arabicPeriod"/>
            </a:pPr>
            <a:endParaRPr lang="en-US" sz="2400" dirty="0" smtClean="0">
              <a:solidFill>
                <a:schemeClr val="tx1">
                  <a:lumMod val="65000"/>
                  <a:lumOff val="35000"/>
                </a:schemeClr>
              </a:solidFill>
              <a:latin typeface="ITC Officina Sans Book"/>
            </a:endParaRPr>
          </a:p>
          <a:p>
            <a:pPr>
              <a:buFont typeface="+mj-lt"/>
              <a:buAutoNum type="arabicPeriod"/>
            </a:pPr>
            <a:endParaRPr lang="en-US" sz="2400" dirty="0">
              <a:solidFill>
                <a:schemeClr val="tx1">
                  <a:lumMod val="65000"/>
                  <a:lumOff val="35000"/>
                </a:schemeClr>
              </a:solidFill>
              <a:latin typeface="ITC Officina Sans Book"/>
            </a:endParaRPr>
          </a:p>
        </p:txBody>
      </p:sp>
      <p:sp>
        <p:nvSpPr>
          <p:cNvPr id="4" name="Foliennummernplatzhalter 3"/>
          <p:cNvSpPr>
            <a:spLocks noGrp="1"/>
          </p:cNvSpPr>
          <p:nvPr>
            <p:ph type="sldNum" sz="quarter" idx="10"/>
          </p:nvPr>
        </p:nvSpPr>
        <p:spPr/>
        <p:txBody>
          <a:bodyPr/>
          <a:lstStyle/>
          <a:p>
            <a:pPr>
              <a:defRPr/>
            </a:pPr>
            <a:fld id="{8266E318-245E-4045-8589-9361DA1F5672}" type="slidenum">
              <a:rPr lang="de-DE" smtClean="0"/>
              <a:pPr>
                <a:defRPr/>
              </a:pPr>
              <a:t>10</a:t>
            </a:fld>
            <a:endParaRPr lang="de-DE" b="0"/>
          </a:p>
        </p:txBody>
      </p:sp>
    </p:spTree>
    <p:extLst>
      <p:ext uri="{BB962C8B-B14F-4D97-AF65-F5344CB8AC3E}">
        <p14:creationId xmlns:p14="http://schemas.microsoft.com/office/powerpoint/2010/main" val="36590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Networks affect knowledge (and innovation)</a:t>
            </a:r>
            <a:endParaRPr lang="en-US" dirty="0"/>
          </a:p>
        </p:txBody>
      </p:sp>
      <p:sp>
        <p:nvSpPr>
          <p:cNvPr id="3" name="Inhaltsplatzhalter 2"/>
          <p:cNvSpPr>
            <a:spLocks noGrp="1"/>
          </p:cNvSpPr>
          <p:nvPr>
            <p:ph idx="1"/>
          </p:nvPr>
        </p:nvSpPr>
        <p:spPr>
          <a:xfrm>
            <a:off x="4860032" y="1412875"/>
            <a:ext cx="3672408" cy="4464050"/>
          </a:xfrm>
        </p:spPr>
        <p:txBody>
          <a:bodyPr/>
          <a:lstStyle/>
          <a:p>
            <a:r>
              <a:rPr lang="en-US" dirty="0"/>
              <a:t>Existence </a:t>
            </a:r>
            <a:r>
              <a:rPr lang="en-US" dirty="0" smtClean="0"/>
              <a:t>of </a:t>
            </a:r>
            <a:r>
              <a:rPr lang="en-US" dirty="0"/>
              <a:t>ties</a:t>
            </a:r>
          </a:p>
          <a:p>
            <a:pPr lvl="1"/>
            <a:r>
              <a:rPr lang="en-US" dirty="0" smtClean="0"/>
              <a:t>Number of ties</a:t>
            </a:r>
          </a:p>
          <a:p>
            <a:pPr lvl="1"/>
            <a:r>
              <a:rPr lang="en-US" dirty="0" smtClean="0"/>
              <a:t>Membership in a network</a:t>
            </a:r>
            <a:endParaRPr lang="en-US" dirty="0"/>
          </a:p>
          <a:p>
            <a:r>
              <a:rPr lang="en-US" dirty="0"/>
              <a:t>Strength of ties</a:t>
            </a:r>
          </a:p>
          <a:p>
            <a:pPr lvl="1"/>
            <a:r>
              <a:rPr lang="en-US" dirty="0"/>
              <a:t>Strong ties</a:t>
            </a:r>
          </a:p>
          <a:p>
            <a:pPr lvl="1"/>
            <a:r>
              <a:rPr lang="en-US" dirty="0"/>
              <a:t>Weak ties</a:t>
            </a:r>
          </a:p>
          <a:p>
            <a:r>
              <a:rPr lang="en-US" dirty="0"/>
              <a:t>Position</a:t>
            </a:r>
          </a:p>
          <a:p>
            <a:pPr lvl="1"/>
            <a:r>
              <a:rPr lang="en-US" dirty="0"/>
              <a:t>Centrality</a:t>
            </a:r>
          </a:p>
          <a:p>
            <a:pPr lvl="1"/>
            <a:r>
              <a:rPr lang="en-US" dirty="0" smtClean="0"/>
              <a:t>Prestige</a:t>
            </a:r>
          </a:p>
          <a:p>
            <a:pPr lvl="1"/>
            <a:r>
              <a:rPr lang="en-US" dirty="0" smtClean="0"/>
              <a:t>Autonomy</a:t>
            </a:r>
          </a:p>
          <a:p>
            <a:pPr lvl="1"/>
            <a:r>
              <a:rPr lang="en-US" dirty="0" smtClean="0"/>
              <a:t>Out-group orientation</a:t>
            </a:r>
            <a:endParaRPr lang="en-US" dirty="0"/>
          </a:p>
          <a:p>
            <a:pPr lvl="1"/>
            <a:r>
              <a:rPr lang="en-US" dirty="0" smtClean="0"/>
              <a:t>Between core and periphery</a:t>
            </a:r>
            <a:endParaRPr lang="en-US" dirty="0"/>
          </a:p>
        </p:txBody>
      </p:sp>
      <p:sp>
        <p:nvSpPr>
          <p:cNvPr id="4" name="Foliennummernplatzhalter 3"/>
          <p:cNvSpPr>
            <a:spLocks noGrp="1"/>
          </p:cNvSpPr>
          <p:nvPr>
            <p:ph type="sldNum" sz="quarter" idx="10"/>
          </p:nvPr>
        </p:nvSpPr>
        <p:spPr/>
        <p:txBody>
          <a:bodyPr/>
          <a:lstStyle/>
          <a:p>
            <a:pPr>
              <a:defRPr/>
            </a:pPr>
            <a:fld id="{8E7FF6AD-1836-4AD3-B17E-05B6B2D2CF5B}" type="slidenum">
              <a:rPr lang="en-US" smtClean="0"/>
              <a:pPr>
                <a:defRPr/>
              </a:pPr>
              <a:t>11</a:t>
            </a:fld>
            <a:endParaRPr lang="en-US" b="0"/>
          </a:p>
        </p:txBody>
      </p:sp>
      <p:sp>
        <p:nvSpPr>
          <p:cNvPr id="14" name="Rechteck 13"/>
          <p:cNvSpPr/>
          <p:nvPr/>
        </p:nvSpPr>
        <p:spPr>
          <a:xfrm>
            <a:off x="395536" y="6093296"/>
            <a:ext cx="7920880" cy="584775"/>
          </a:xfrm>
          <a:prstGeom prst="rect">
            <a:avLst/>
          </a:prstGeom>
        </p:spPr>
        <p:txBody>
          <a:bodyPr wrap="square">
            <a:spAutoFit/>
          </a:bodyPr>
          <a:lstStyle/>
          <a:p>
            <a:r>
              <a:rPr lang="en-US" dirty="0"/>
              <a:t>Burt RS (1992) </a:t>
            </a:r>
            <a:r>
              <a:rPr lang="en-US" i="1" dirty="0"/>
              <a:t>Structural Holes: The Social Structure of Competition. Cambridge (MA), London: Harvard University </a:t>
            </a:r>
            <a:r>
              <a:rPr lang="en-US" i="1" dirty="0" smtClean="0"/>
              <a:t>Press.; </a:t>
            </a:r>
            <a:r>
              <a:rPr lang="en-US" dirty="0" err="1" smtClean="0"/>
              <a:t>Granovetter</a:t>
            </a:r>
            <a:r>
              <a:rPr lang="en-US" dirty="0" smtClean="0"/>
              <a:t> </a:t>
            </a:r>
            <a:r>
              <a:rPr lang="en-US" dirty="0"/>
              <a:t>M (1973) The strength of weak ties. </a:t>
            </a:r>
            <a:r>
              <a:rPr lang="en-US" i="1" dirty="0"/>
              <a:t>American Journal of Sociology 78: </a:t>
            </a:r>
            <a:r>
              <a:rPr lang="en-US" i="1" dirty="0" smtClean="0"/>
              <a:t>1360-1380; </a:t>
            </a:r>
            <a:r>
              <a:rPr lang="en-US" dirty="0" err="1"/>
              <a:t>Krackhardt</a:t>
            </a:r>
            <a:r>
              <a:rPr lang="en-US" dirty="0"/>
              <a:t> D, Stern RN (1988) Informal networks and organizational crises: An experimental simulation. </a:t>
            </a:r>
            <a:r>
              <a:rPr lang="en-US" i="1" dirty="0"/>
              <a:t>Social Psychology Quarterly 51 (2): </a:t>
            </a:r>
            <a:r>
              <a:rPr lang="en-US" i="1" dirty="0" smtClean="0"/>
              <a:t>123-140; </a:t>
            </a:r>
            <a:r>
              <a:rPr lang="en-US" dirty="0" smtClean="0"/>
              <a:t>Powell </a:t>
            </a:r>
            <a:r>
              <a:rPr lang="en-US" dirty="0"/>
              <a:t>WW, </a:t>
            </a:r>
            <a:r>
              <a:rPr lang="en-US" dirty="0" err="1"/>
              <a:t>Koput</a:t>
            </a:r>
            <a:r>
              <a:rPr lang="en-US" dirty="0"/>
              <a:t> KW, Smith-</a:t>
            </a:r>
            <a:r>
              <a:rPr lang="en-US" dirty="0" err="1"/>
              <a:t>Doerr</a:t>
            </a:r>
            <a:r>
              <a:rPr lang="en-US" dirty="0"/>
              <a:t> L (1996) </a:t>
            </a:r>
            <a:r>
              <a:rPr lang="en-US" dirty="0" err="1"/>
              <a:t>Interorganizational</a:t>
            </a:r>
            <a:r>
              <a:rPr lang="en-US" dirty="0"/>
              <a:t> collaboration and the locus of innovation: networks of learning in biotechnology. </a:t>
            </a:r>
            <a:r>
              <a:rPr lang="en-US" i="1" dirty="0"/>
              <a:t>Administrative Science Quarterly 41 (1): </a:t>
            </a:r>
            <a:r>
              <a:rPr lang="en-US" i="1" dirty="0" smtClean="0"/>
              <a:t>116-145</a:t>
            </a:r>
            <a:endParaRPr lang="en-US" i="1" dirty="0"/>
          </a:p>
        </p:txBody>
      </p:sp>
      <p:sp>
        <p:nvSpPr>
          <p:cNvPr id="16" name="Gleichschenkliges Dreieck 15"/>
          <p:cNvSpPr/>
          <p:nvPr/>
        </p:nvSpPr>
        <p:spPr bwMode="auto">
          <a:xfrm rot="1661752">
            <a:off x="1075679" y="1764776"/>
            <a:ext cx="2752562" cy="1917911"/>
          </a:xfrm>
          <a:prstGeom prst="triangle">
            <a:avLst/>
          </a:prstGeom>
          <a:noFill/>
          <a:ln w="57150"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smtClean="0">
              <a:ln>
                <a:noFill/>
              </a:ln>
              <a:solidFill>
                <a:schemeClr val="tx1"/>
              </a:solidFill>
              <a:effectLst/>
              <a:latin typeface="Lucida Sans" pitchFamily="34" charset="0"/>
            </a:endParaRPr>
          </a:p>
        </p:txBody>
      </p:sp>
      <p:grpSp>
        <p:nvGrpSpPr>
          <p:cNvPr id="17" name="Gruppieren 16"/>
          <p:cNvGrpSpPr/>
          <p:nvPr/>
        </p:nvGrpSpPr>
        <p:grpSpPr>
          <a:xfrm>
            <a:off x="177859" y="1811044"/>
            <a:ext cx="4754181" cy="2626068"/>
            <a:chOff x="1795339" y="2636912"/>
            <a:chExt cx="4468849" cy="2309496"/>
          </a:xfrm>
        </p:grpSpPr>
        <p:sp>
          <p:nvSpPr>
            <p:cNvPr id="18" name="Text Box 3"/>
            <p:cNvSpPr txBox="1">
              <a:spLocks noChangeArrowheads="1"/>
            </p:cNvSpPr>
            <p:nvPr/>
          </p:nvSpPr>
          <p:spPr bwMode="auto">
            <a:xfrm>
              <a:off x="3707904" y="4478356"/>
              <a:ext cx="2556284" cy="468052"/>
            </a:xfrm>
            <a:prstGeom prst="rect">
              <a:avLst/>
            </a:prstGeom>
            <a:noFill/>
            <a:ln w="9525" algn="ctr">
              <a:noFill/>
              <a:miter lim="800000"/>
              <a:headEnd/>
              <a:tailEnd/>
            </a:ln>
          </p:spPr>
          <p:txBody>
            <a:bodyPr/>
            <a:lstStyle/>
            <a:p>
              <a:pPr algn="ctr">
                <a:spcAft>
                  <a:spcPts val="1200"/>
                </a:spcAft>
                <a:tabLst>
                  <a:tab pos="1435100" algn="l"/>
                </a:tabLst>
                <a:defRPr/>
              </a:pPr>
              <a:r>
                <a:rPr lang="en-US" sz="2800" b="1" dirty="0" smtClean="0">
                  <a:ln>
                    <a:solidFill>
                      <a:schemeClr val="bg1"/>
                    </a:solidFill>
                  </a:ln>
                  <a:solidFill>
                    <a:schemeClr val="bg2">
                      <a:lumMod val="75000"/>
                    </a:schemeClr>
                  </a:solidFill>
                  <a:latin typeface="ITC Officina Sans Book"/>
                </a:rPr>
                <a:t>Knowledge</a:t>
              </a:r>
              <a:endParaRPr lang="en-US" sz="1400" b="1" dirty="0" smtClean="0">
                <a:ln>
                  <a:solidFill>
                    <a:schemeClr val="bg1"/>
                  </a:solidFill>
                </a:ln>
                <a:solidFill>
                  <a:schemeClr val="bg2">
                    <a:lumMod val="75000"/>
                  </a:schemeClr>
                </a:solidFill>
                <a:latin typeface="Calibri" pitchFamily="34" charset="0"/>
              </a:endParaRPr>
            </a:p>
          </p:txBody>
        </p:sp>
        <p:sp>
          <p:nvSpPr>
            <p:cNvPr id="19" name="Text Box 3"/>
            <p:cNvSpPr txBox="1">
              <a:spLocks noChangeArrowheads="1"/>
            </p:cNvSpPr>
            <p:nvPr/>
          </p:nvSpPr>
          <p:spPr bwMode="auto">
            <a:xfrm>
              <a:off x="1795339" y="3465117"/>
              <a:ext cx="1656184" cy="468052"/>
            </a:xfrm>
            <a:prstGeom prst="rect">
              <a:avLst/>
            </a:prstGeom>
            <a:noFill/>
            <a:ln w="9525" algn="ctr">
              <a:noFill/>
              <a:miter lim="800000"/>
              <a:headEnd/>
              <a:tailEnd/>
            </a:ln>
          </p:spPr>
          <p:txBody>
            <a:bodyPr/>
            <a:lstStyle/>
            <a:p>
              <a:pPr algn="ctr">
                <a:spcAft>
                  <a:spcPts val="1200"/>
                </a:spcAft>
                <a:tabLst>
                  <a:tab pos="1435100" algn="l"/>
                </a:tabLst>
                <a:defRPr/>
              </a:pPr>
              <a:r>
                <a:rPr lang="de-DE" sz="2800" dirty="0" smtClean="0">
                  <a:ln>
                    <a:solidFill>
                      <a:schemeClr val="bg1"/>
                    </a:solidFill>
                  </a:ln>
                  <a:solidFill>
                    <a:schemeClr val="bg2">
                      <a:lumMod val="75000"/>
                    </a:schemeClr>
                  </a:solidFill>
                  <a:latin typeface="ITC Officina Sans Book"/>
                </a:rPr>
                <a:t>Space</a:t>
              </a:r>
              <a:endParaRPr lang="de-DE" sz="1400" dirty="0" smtClean="0">
                <a:ln>
                  <a:solidFill>
                    <a:schemeClr val="bg1"/>
                  </a:solidFill>
                </a:ln>
                <a:solidFill>
                  <a:schemeClr val="bg2">
                    <a:lumMod val="75000"/>
                  </a:schemeClr>
                </a:solidFill>
                <a:latin typeface="Calibri" pitchFamily="34" charset="0"/>
              </a:endParaRPr>
            </a:p>
          </p:txBody>
        </p:sp>
        <p:sp>
          <p:nvSpPr>
            <p:cNvPr id="20" name="Text Box 3"/>
            <p:cNvSpPr txBox="1">
              <a:spLocks noChangeArrowheads="1"/>
            </p:cNvSpPr>
            <p:nvPr/>
          </p:nvSpPr>
          <p:spPr bwMode="auto">
            <a:xfrm>
              <a:off x="3166559" y="2636912"/>
              <a:ext cx="2376264" cy="468052"/>
            </a:xfrm>
            <a:prstGeom prst="rect">
              <a:avLst/>
            </a:prstGeom>
            <a:noFill/>
            <a:ln w="9525" algn="ctr">
              <a:noFill/>
              <a:miter lim="800000"/>
              <a:headEnd/>
              <a:tailEnd/>
            </a:ln>
          </p:spPr>
          <p:txBody>
            <a:bodyPr/>
            <a:lstStyle/>
            <a:p>
              <a:pPr algn="ctr">
                <a:spcAft>
                  <a:spcPts val="1200"/>
                </a:spcAft>
                <a:tabLst>
                  <a:tab pos="1435100" algn="l"/>
                </a:tabLst>
                <a:defRPr/>
              </a:pPr>
              <a:r>
                <a:rPr lang="de-DE" sz="2800" b="1" dirty="0" smtClean="0">
                  <a:ln>
                    <a:solidFill>
                      <a:schemeClr val="bg1"/>
                    </a:solidFill>
                  </a:ln>
                  <a:solidFill>
                    <a:schemeClr val="bg2">
                      <a:lumMod val="75000"/>
                    </a:schemeClr>
                  </a:solidFill>
                  <a:latin typeface="ITC Officina Sans Book"/>
                </a:rPr>
                <a:t>Networks</a:t>
              </a:r>
              <a:endParaRPr lang="de-DE" sz="1400" b="1" dirty="0" smtClean="0">
                <a:ln>
                  <a:solidFill>
                    <a:schemeClr val="bg1"/>
                  </a:solidFill>
                </a:ln>
                <a:solidFill>
                  <a:schemeClr val="bg2">
                    <a:lumMod val="75000"/>
                  </a:schemeClr>
                </a:solidFill>
                <a:latin typeface="Calibri" pitchFamily="34" charset="0"/>
              </a:endParaRPr>
            </a:p>
          </p:txBody>
        </p:sp>
      </p:grpSp>
      <p:cxnSp>
        <p:nvCxnSpPr>
          <p:cNvPr id="8" name="Gerade Verbindung mit Pfeil 7"/>
          <p:cNvCxnSpPr/>
          <p:nvPr/>
        </p:nvCxnSpPr>
        <p:spPr bwMode="auto">
          <a:xfrm>
            <a:off x="2956828" y="2415262"/>
            <a:ext cx="252028" cy="1561648"/>
          </a:xfrm>
          <a:prstGeom prst="straightConnector1">
            <a:avLst/>
          </a:prstGeom>
          <a:noFill/>
          <a:ln w="57150" cap="flat" cmpd="sng" algn="ctr">
            <a:solidFill>
              <a:schemeClr val="tx1">
                <a:lumMod val="75000"/>
                <a:lumOff val="25000"/>
              </a:schemeClr>
            </a:solidFill>
            <a:prstDash val="solid"/>
            <a:round/>
            <a:headEnd type="none" w="med" len="med"/>
            <a:tailEnd type="arrow"/>
          </a:ln>
          <a:effectLst/>
        </p:spPr>
      </p:cxnSp>
      <p:sp>
        <p:nvSpPr>
          <p:cNvPr id="28" name="Textfeld 27"/>
          <p:cNvSpPr txBox="1"/>
          <p:nvPr/>
        </p:nvSpPr>
        <p:spPr>
          <a:xfrm>
            <a:off x="3131840" y="2761764"/>
            <a:ext cx="394660" cy="523220"/>
          </a:xfrm>
          <a:prstGeom prst="rect">
            <a:avLst/>
          </a:prstGeom>
          <a:noFill/>
        </p:spPr>
        <p:txBody>
          <a:bodyPr wrap="none" rtlCol="0">
            <a:spAutoFit/>
          </a:bodyPr>
          <a:lstStyle/>
          <a:p>
            <a:r>
              <a:rPr lang="en-US" sz="2800" b="1" dirty="0" smtClean="0">
                <a:latin typeface="ITC Officina Sans Book"/>
                <a:cs typeface="Calibri" pitchFamily="34" charset="0"/>
              </a:rPr>
              <a:t>+</a:t>
            </a:r>
            <a:endParaRPr lang="en-US" sz="2800" b="1" dirty="0">
              <a:latin typeface="ITC Officina Sans Book"/>
              <a:cs typeface="Calibri" pitchFamily="34" charset="0"/>
            </a:endParaRPr>
          </a:p>
        </p:txBody>
      </p:sp>
    </p:spTree>
    <p:extLst>
      <p:ext uri="{BB962C8B-B14F-4D97-AF65-F5344CB8AC3E}">
        <p14:creationId xmlns:p14="http://schemas.microsoft.com/office/powerpoint/2010/main" val="118047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t>
            </a:r>
            <a:r>
              <a:rPr lang="en-US" dirty="0" err="1" smtClean="0"/>
              <a:t>i</a:t>
            </a:r>
            <a:r>
              <a:rPr lang="en-US" dirty="0" smtClean="0"/>
              <a:t>) Geography of knowledge</a:t>
            </a:r>
            <a:endParaRPr lang="en-US" dirty="0"/>
          </a:p>
        </p:txBody>
      </p:sp>
      <p:sp>
        <p:nvSpPr>
          <p:cNvPr id="3" name="Inhaltsplatzhalter 2"/>
          <p:cNvSpPr>
            <a:spLocks noGrp="1"/>
          </p:cNvSpPr>
          <p:nvPr>
            <p:ph idx="1"/>
          </p:nvPr>
        </p:nvSpPr>
        <p:spPr>
          <a:xfrm>
            <a:off x="4716016" y="1811045"/>
            <a:ext cx="3816424" cy="4065880"/>
          </a:xfrm>
        </p:spPr>
        <p:txBody>
          <a:bodyPr/>
          <a:lstStyle/>
          <a:p>
            <a:r>
              <a:rPr lang="en-US" dirty="0" smtClean="0"/>
              <a:t>“</a:t>
            </a:r>
            <a:r>
              <a:rPr lang="en-US" i="1" dirty="0" smtClean="0"/>
              <a:t>intellectual breakthroughs must cross hallways and streets more easily than oceans and continents</a:t>
            </a:r>
            <a:r>
              <a:rPr lang="en-US" dirty="0" smtClean="0"/>
              <a:t>” </a:t>
            </a:r>
            <a:r>
              <a:rPr lang="en-US" sz="1400" dirty="0" smtClean="0"/>
              <a:t>(</a:t>
            </a:r>
            <a:r>
              <a:rPr lang="en-US" sz="1400" dirty="0" err="1" smtClean="0"/>
              <a:t>Glaeser</a:t>
            </a:r>
            <a:r>
              <a:rPr lang="en-US" sz="1400" dirty="0" smtClean="0"/>
              <a:t> et al. 1992: 1126).</a:t>
            </a:r>
          </a:p>
          <a:p>
            <a:r>
              <a:rPr lang="en-US" dirty="0" smtClean="0"/>
              <a:t>Patent citation analyses demonstrate that technological development is sticky to regions.</a:t>
            </a:r>
            <a:endParaRPr lang="en-US" dirty="0"/>
          </a:p>
        </p:txBody>
      </p:sp>
      <p:sp>
        <p:nvSpPr>
          <p:cNvPr id="4" name="Foliennummernplatzhalter 3"/>
          <p:cNvSpPr>
            <a:spLocks noGrp="1"/>
          </p:cNvSpPr>
          <p:nvPr>
            <p:ph type="sldNum" sz="quarter" idx="10"/>
          </p:nvPr>
        </p:nvSpPr>
        <p:spPr/>
        <p:txBody>
          <a:bodyPr/>
          <a:lstStyle/>
          <a:p>
            <a:pPr>
              <a:defRPr/>
            </a:pPr>
            <a:fld id="{8E7FF6AD-1836-4AD3-B17E-05B6B2D2CF5B}" type="slidenum">
              <a:rPr lang="en-US" smtClean="0"/>
              <a:pPr>
                <a:defRPr/>
              </a:pPr>
              <a:t>12</a:t>
            </a:fld>
            <a:endParaRPr lang="en-US" b="0"/>
          </a:p>
        </p:txBody>
      </p:sp>
      <p:sp>
        <p:nvSpPr>
          <p:cNvPr id="14" name="Rechteck 13"/>
          <p:cNvSpPr/>
          <p:nvPr/>
        </p:nvSpPr>
        <p:spPr>
          <a:xfrm>
            <a:off x="395536" y="6176699"/>
            <a:ext cx="7920880" cy="461665"/>
          </a:xfrm>
          <a:prstGeom prst="rect">
            <a:avLst/>
          </a:prstGeom>
        </p:spPr>
        <p:txBody>
          <a:bodyPr wrap="square">
            <a:spAutoFit/>
          </a:bodyPr>
          <a:lstStyle/>
          <a:p>
            <a:r>
              <a:rPr lang="en-US" dirty="0" err="1"/>
              <a:t>Glaeser</a:t>
            </a:r>
            <a:r>
              <a:rPr lang="en-US" dirty="0"/>
              <a:t> EL, </a:t>
            </a:r>
            <a:r>
              <a:rPr lang="en-US" dirty="0" err="1"/>
              <a:t>Kallal</a:t>
            </a:r>
            <a:r>
              <a:rPr lang="en-US" dirty="0"/>
              <a:t> HD, </a:t>
            </a:r>
            <a:r>
              <a:rPr lang="en-US" dirty="0" err="1"/>
              <a:t>Scheinkman</a:t>
            </a:r>
            <a:r>
              <a:rPr lang="en-US" dirty="0"/>
              <a:t> JA, </a:t>
            </a:r>
            <a:r>
              <a:rPr lang="en-US" dirty="0" err="1"/>
              <a:t>Shleifer</a:t>
            </a:r>
            <a:r>
              <a:rPr lang="en-US" dirty="0"/>
              <a:t> A (1992) Growth in cities. </a:t>
            </a:r>
            <a:r>
              <a:rPr lang="en-US" i="1" dirty="0"/>
              <a:t>The Journal of Political Economy 100 (6): </a:t>
            </a:r>
            <a:r>
              <a:rPr lang="en-US" i="1" dirty="0" smtClean="0"/>
              <a:t>1126-1152; </a:t>
            </a:r>
            <a:r>
              <a:rPr lang="en-US" dirty="0"/>
              <a:t>Jaffe AB, </a:t>
            </a:r>
            <a:r>
              <a:rPr lang="en-US" dirty="0" err="1"/>
              <a:t>Trajtenberg</a:t>
            </a:r>
            <a:r>
              <a:rPr lang="en-US" dirty="0"/>
              <a:t> M, Henderson R (1993) Geographic localization of knowledge spillovers as evidenced by patent citations. </a:t>
            </a:r>
            <a:r>
              <a:rPr lang="en-US" i="1" dirty="0"/>
              <a:t>Quarterly Journal of Economics 108: </a:t>
            </a:r>
            <a:r>
              <a:rPr lang="en-US" i="1" dirty="0" smtClean="0"/>
              <a:t>577-598; </a:t>
            </a:r>
            <a:r>
              <a:rPr lang="en-US" dirty="0"/>
              <a:t>Thompson P, Fox-Kean M (2005) Patent citations and the geography of knowledge spillovers: A reassessment? </a:t>
            </a:r>
            <a:r>
              <a:rPr lang="en-US" i="1" dirty="0"/>
              <a:t>American Economic Review 95 (1): </a:t>
            </a:r>
            <a:r>
              <a:rPr lang="en-US" i="1" dirty="0" smtClean="0"/>
              <a:t>450-460</a:t>
            </a:r>
            <a:endParaRPr lang="en-US" i="1" dirty="0"/>
          </a:p>
        </p:txBody>
      </p:sp>
      <p:sp>
        <p:nvSpPr>
          <p:cNvPr id="15" name="Gleichschenkliges Dreieck 14"/>
          <p:cNvSpPr/>
          <p:nvPr/>
        </p:nvSpPr>
        <p:spPr bwMode="auto">
          <a:xfrm rot="1661752">
            <a:off x="1075679" y="1764776"/>
            <a:ext cx="2752562" cy="1917911"/>
          </a:xfrm>
          <a:prstGeom prst="triangle">
            <a:avLst/>
          </a:prstGeom>
          <a:noFill/>
          <a:ln w="57150"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smtClean="0">
              <a:ln>
                <a:noFill/>
              </a:ln>
              <a:solidFill>
                <a:schemeClr val="tx1"/>
              </a:solidFill>
              <a:effectLst/>
              <a:latin typeface="Lucida Sans" pitchFamily="34" charset="0"/>
            </a:endParaRPr>
          </a:p>
        </p:txBody>
      </p:sp>
      <p:grpSp>
        <p:nvGrpSpPr>
          <p:cNvPr id="16" name="Gruppieren 15"/>
          <p:cNvGrpSpPr/>
          <p:nvPr/>
        </p:nvGrpSpPr>
        <p:grpSpPr>
          <a:xfrm>
            <a:off x="177859" y="1811044"/>
            <a:ext cx="4754181" cy="2626068"/>
            <a:chOff x="1795339" y="2636912"/>
            <a:chExt cx="4468849" cy="2309496"/>
          </a:xfrm>
        </p:grpSpPr>
        <p:sp>
          <p:nvSpPr>
            <p:cNvPr id="17" name="Text Box 3"/>
            <p:cNvSpPr txBox="1">
              <a:spLocks noChangeArrowheads="1"/>
            </p:cNvSpPr>
            <p:nvPr/>
          </p:nvSpPr>
          <p:spPr bwMode="auto">
            <a:xfrm>
              <a:off x="3707904" y="4478356"/>
              <a:ext cx="2556284" cy="468052"/>
            </a:xfrm>
            <a:prstGeom prst="rect">
              <a:avLst/>
            </a:prstGeom>
            <a:noFill/>
            <a:ln w="9525" algn="ctr">
              <a:noFill/>
              <a:miter lim="800000"/>
              <a:headEnd/>
              <a:tailEnd/>
            </a:ln>
          </p:spPr>
          <p:txBody>
            <a:bodyPr/>
            <a:lstStyle/>
            <a:p>
              <a:pPr algn="ctr">
                <a:spcAft>
                  <a:spcPts val="1200"/>
                </a:spcAft>
                <a:tabLst>
                  <a:tab pos="1435100" algn="l"/>
                </a:tabLst>
                <a:defRPr/>
              </a:pPr>
              <a:r>
                <a:rPr lang="en-US" sz="2800" b="1" dirty="0" smtClean="0">
                  <a:ln>
                    <a:solidFill>
                      <a:schemeClr val="bg1"/>
                    </a:solidFill>
                  </a:ln>
                  <a:solidFill>
                    <a:schemeClr val="bg2">
                      <a:lumMod val="75000"/>
                    </a:schemeClr>
                  </a:solidFill>
                  <a:latin typeface="ITC Officina Sans Book"/>
                </a:rPr>
                <a:t>Knowledge</a:t>
              </a:r>
              <a:endParaRPr lang="en-US" sz="1400" b="1" dirty="0" smtClean="0">
                <a:ln>
                  <a:solidFill>
                    <a:schemeClr val="bg1"/>
                  </a:solidFill>
                </a:ln>
                <a:solidFill>
                  <a:schemeClr val="bg2">
                    <a:lumMod val="75000"/>
                  </a:schemeClr>
                </a:solidFill>
                <a:latin typeface="Calibri" pitchFamily="34" charset="0"/>
              </a:endParaRPr>
            </a:p>
          </p:txBody>
        </p:sp>
        <p:sp>
          <p:nvSpPr>
            <p:cNvPr id="18" name="Text Box 3"/>
            <p:cNvSpPr txBox="1">
              <a:spLocks noChangeArrowheads="1"/>
            </p:cNvSpPr>
            <p:nvPr/>
          </p:nvSpPr>
          <p:spPr bwMode="auto">
            <a:xfrm>
              <a:off x="1795339" y="3465117"/>
              <a:ext cx="1656184" cy="468052"/>
            </a:xfrm>
            <a:prstGeom prst="rect">
              <a:avLst/>
            </a:prstGeom>
            <a:noFill/>
            <a:ln w="9525" algn="ctr">
              <a:noFill/>
              <a:miter lim="800000"/>
              <a:headEnd/>
              <a:tailEnd/>
            </a:ln>
          </p:spPr>
          <p:txBody>
            <a:bodyPr/>
            <a:lstStyle/>
            <a:p>
              <a:pPr algn="ctr">
                <a:spcAft>
                  <a:spcPts val="1200"/>
                </a:spcAft>
                <a:tabLst>
                  <a:tab pos="1435100" algn="l"/>
                </a:tabLst>
                <a:defRPr/>
              </a:pPr>
              <a:r>
                <a:rPr lang="de-DE" sz="2800" b="1" dirty="0" smtClean="0">
                  <a:ln>
                    <a:solidFill>
                      <a:schemeClr val="bg1"/>
                    </a:solidFill>
                  </a:ln>
                  <a:solidFill>
                    <a:schemeClr val="bg2">
                      <a:lumMod val="75000"/>
                    </a:schemeClr>
                  </a:solidFill>
                  <a:latin typeface="ITC Officina Sans Book"/>
                </a:rPr>
                <a:t>Space</a:t>
              </a:r>
              <a:endParaRPr lang="de-DE" sz="1400" b="1" dirty="0" smtClean="0">
                <a:ln>
                  <a:solidFill>
                    <a:schemeClr val="bg1"/>
                  </a:solidFill>
                </a:ln>
                <a:solidFill>
                  <a:schemeClr val="bg2">
                    <a:lumMod val="75000"/>
                  </a:schemeClr>
                </a:solidFill>
                <a:latin typeface="Calibri" pitchFamily="34" charset="0"/>
              </a:endParaRPr>
            </a:p>
          </p:txBody>
        </p:sp>
        <p:sp>
          <p:nvSpPr>
            <p:cNvPr id="19" name="Text Box 3"/>
            <p:cNvSpPr txBox="1">
              <a:spLocks noChangeArrowheads="1"/>
            </p:cNvSpPr>
            <p:nvPr/>
          </p:nvSpPr>
          <p:spPr bwMode="auto">
            <a:xfrm>
              <a:off x="3166559" y="2636912"/>
              <a:ext cx="2376264" cy="468052"/>
            </a:xfrm>
            <a:prstGeom prst="rect">
              <a:avLst/>
            </a:prstGeom>
            <a:noFill/>
            <a:ln w="9525" algn="ctr">
              <a:noFill/>
              <a:miter lim="800000"/>
              <a:headEnd/>
              <a:tailEnd/>
            </a:ln>
          </p:spPr>
          <p:txBody>
            <a:bodyPr/>
            <a:lstStyle/>
            <a:p>
              <a:pPr algn="ctr">
                <a:spcAft>
                  <a:spcPts val="1200"/>
                </a:spcAft>
                <a:tabLst>
                  <a:tab pos="1435100" algn="l"/>
                </a:tabLst>
                <a:defRPr/>
              </a:pPr>
              <a:r>
                <a:rPr lang="de-DE" sz="2800" dirty="0" smtClean="0">
                  <a:ln>
                    <a:solidFill>
                      <a:schemeClr val="bg1"/>
                    </a:solidFill>
                  </a:ln>
                  <a:solidFill>
                    <a:schemeClr val="bg2">
                      <a:lumMod val="75000"/>
                    </a:schemeClr>
                  </a:solidFill>
                  <a:latin typeface="ITC Officina Sans Book"/>
                </a:rPr>
                <a:t>Networks</a:t>
              </a:r>
              <a:endParaRPr lang="de-DE" sz="1400" dirty="0" smtClean="0">
                <a:ln>
                  <a:solidFill>
                    <a:schemeClr val="bg1"/>
                  </a:solidFill>
                </a:ln>
                <a:solidFill>
                  <a:schemeClr val="bg2">
                    <a:lumMod val="75000"/>
                  </a:schemeClr>
                </a:solidFill>
                <a:latin typeface="Calibri" pitchFamily="34" charset="0"/>
              </a:endParaRPr>
            </a:p>
          </p:txBody>
        </p:sp>
      </p:grpSp>
      <p:sp>
        <p:nvSpPr>
          <p:cNvPr id="21" name="Textfeld 20"/>
          <p:cNvSpPr txBox="1"/>
          <p:nvPr/>
        </p:nvSpPr>
        <p:spPr>
          <a:xfrm>
            <a:off x="1619672" y="3481844"/>
            <a:ext cx="394660" cy="523220"/>
          </a:xfrm>
          <a:prstGeom prst="rect">
            <a:avLst/>
          </a:prstGeom>
          <a:noFill/>
        </p:spPr>
        <p:txBody>
          <a:bodyPr wrap="none" rtlCol="0">
            <a:spAutoFit/>
          </a:bodyPr>
          <a:lstStyle/>
          <a:p>
            <a:r>
              <a:rPr lang="en-US" sz="2800" b="1" dirty="0" smtClean="0">
                <a:latin typeface="ITC Officina Sans Book"/>
                <a:cs typeface="Calibri" pitchFamily="34" charset="0"/>
              </a:rPr>
              <a:t>+</a:t>
            </a:r>
            <a:endParaRPr lang="en-US" sz="2800" b="1" dirty="0">
              <a:latin typeface="ITC Officina Sans Book"/>
              <a:cs typeface="Calibri" pitchFamily="34" charset="0"/>
            </a:endParaRPr>
          </a:p>
        </p:txBody>
      </p:sp>
      <p:cxnSp>
        <p:nvCxnSpPr>
          <p:cNvPr id="22" name="Gerade Verbindung mit Pfeil 21"/>
          <p:cNvCxnSpPr/>
          <p:nvPr/>
        </p:nvCxnSpPr>
        <p:spPr bwMode="auto">
          <a:xfrm>
            <a:off x="1350334" y="3232026"/>
            <a:ext cx="1421466" cy="751076"/>
          </a:xfrm>
          <a:prstGeom prst="straightConnector1">
            <a:avLst/>
          </a:prstGeom>
          <a:noFill/>
          <a:ln w="57150" cap="flat" cmpd="sng" algn="ctr">
            <a:solidFill>
              <a:schemeClr val="tx1">
                <a:lumMod val="75000"/>
                <a:lumOff val="25000"/>
              </a:schemeClr>
            </a:solidFill>
            <a:prstDash val="solid"/>
            <a:round/>
            <a:headEnd type="none" w="med" len="med"/>
            <a:tailEnd type="arrow"/>
          </a:ln>
          <a:effectLst/>
        </p:spPr>
      </p:cxnSp>
    </p:spTree>
    <p:extLst>
      <p:ext uri="{BB962C8B-B14F-4D97-AF65-F5344CB8AC3E}">
        <p14:creationId xmlns:p14="http://schemas.microsoft.com/office/powerpoint/2010/main" val="167583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(ii) Geography affects networks</a:t>
            </a:r>
            <a:endParaRPr lang="en-US" dirty="0"/>
          </a:p>
        </p:txBody>
      </p:sp>
      <p:sp>
        <p:nvSpPr>
          <p:cNvPr id="3" name="Inhaltsplatzhalter 2"/>
          <p:cNvSpPr>
            <a:spLocks noGrp="1"/>
          </p:cNvSpPr>
          <p:nvPr>
            <p:ph idx="1"/>
          </p:nvPr>
        </p:nvSpPr>
        <p:spPr>
          <a:xfrm>
            <a:off x="4716016" y="1700807"/>
            <a:ext cx="3816424" cy="4176117"/>
          </a:xfrm>
        </p:spPr>
        <p:txBody>
          <a:bodyPr/>
          <a:lstStyle/>
          <a:p>
            <a:r>
              <a:rPr lang="en-US" dirty="0" smtClean="0"/>
              <a:t>A geographical theory of networks </a:t>
            </a:r>
            <a:r>
              <a:rPr lang="en-US" sz="1600" dirty="0" smtClean="0"/>
              <a:t>(in compliance with </a:t>
            </a:r>
            <a:r>
              <a:rPr lang="en-US" sz="1600" dirty="0" err="1" smtClean="0"/>
              <a:t>Borgatti</a:t>
            </a:r>
            <a:r>
              <a:rPr lang="en-US" sz="1600" dirty="0" smtClean="0"/>
              <a:t>/Hardin)</a:t>
            </a:r>
            <a:endParaRPr lang="en-US" dirty="0" smtClean="0"/>
          </a:p>
          <a:p>
            <a:r>
              <a:rPr lang="en-US" dirty="0" smtClean="0"/>
              <a:t>Physical </a:t>
            </a:r>
            <a:r>
              <a:rPr lang="en-US" dirty="0"/>
              <a:t>proximity increases the likelihood for social relations and information </a:t>
            </a:r>
            <a:r>
              <a:rPr lang="en-US" dirty="0" smtClean="0"/>
              <a:t>exchange</a:t>
            </a:r>
          </a:p>
          <a:p>
            <a:r>
              <a:rPr lang="en-US" dirty="0" smtClean="0"/>
              <a:t>Research on network evolution confirms geographically nested growth of network linkages on longitudinal data.</a:t>
            </a:r>
            <a:endParaRPr lang="en-US" dirty="0"/>
          </a:p>
          <a:p>
            <a:endParaRPr lang="en-US" dirty="0"/>
          </a:p>
        </p:txBody>
      </p:sp>
      <p:sp>
        <p:nvSpPr>
          <p:cNvPr id="4" name="Foliennummernplatzhalter 3"/>
          <p:cNvSpPr>
            <a:spLocks noGrp="1"/>
          </p:cNvSpPr>
          <p:nvPr>
            <p:ph type="sldNum" sz="quarter" idx="10"/>
          </p:nvPr>
        </p:nvSpPr>
        <p:spPr/>
        <p:txBody>
          <a:bodyPr/>
          <a:lstStyle/>
          <a:p>
            <a:pPr>
              <a:defRPr/>
            </a:pPr>
            <a:fld id="{8E7FF6AD-1836-4AD3-B17E-05B6B2D2CF5B}" type="slidenum">
              <a:rPr lang="en-US" smtClean="0"/>
              <a:pPr>
                <a:defRPr/>
              </a:pPr>
              <a:t>13</a:t>
            </a:fld>
            <a:endParaRPr lang="en-US" b="0"/>
          </a:p>
        </p:txBody>
      </p:sp>
      <p:sp>
        <p:nvSpPr>
          <p:cNvPr id="14" name="Rechteck 13"/>
          <p:cNvSpPr/>
          <p:nvPr/>
        </p:nvSpPr>
        <p:spPr>
          <a:xfrm>
            <a:off x="395536" y="6093296"/>
            <a:ext cx="7920880" cy="584775"/>
          </a:xfrm>
          <a:prstGeom prst="rect">
            <a:avLst/>
          </a:prstGeom>
        </p:spPr>
        <p:txBody>
          <a:bodyPr wrap="square">
            <a:spAutoFit/>
          </a:bodyPr>
          <a:lstStyle/>
          <a:p>
            <a:r>
              <a:rPr lang="en-US" dirty="0"/>
              <a:t>Allen T (1977) </a:t>
            </a:r>
            <a:r>
              <a:rPr lang="en-US" i="1" dirty="0"/>
              <a:t>Managing the Flow of Technology: Technology transfer and the Dissemination of Technological Information within the Research and Development Organization. Cambridge, MA: MIT Press. </a:t>
            </a:r>
            <a:r>
              <a:rPr lang="en-US" dirty="0"/>
              <a:t>Powell WW, White D, </a:t>
            </a:r>
            <a:r>
              <a:rPr lang="en-US" dirty="0" err="1"/>
              <a:t>Koput</a:t>
            </a:r>
            <a:r>
              <a:rPr lang="en-US" dirty="0"/>
              <a:t> KW, Owen-Smith J (2005) Network dynamics and field evolution: The growth of </a:t>
            </a:r>
            <a:r>
              <a:rPr lang="en-US" dirty="0" err="1"/>
              <a:t>interorganizational</a:t>
            </a:r>
            <a:r>
              <a:rPr lang="en-US" dirty="0"/>
              <a:t> collaboration in the life sciences. </a:t>
            </a:r>
            <a:r>
              <a:rPr lang="en-US" i="1" dirty="0"/>
              <a:t>American Journal of Sociology 110 (4): 1132-1205;  </a:t>
            </a:r>
            <a:r>
              <a:rPr lang="en-US" dirty="0" err="1"/>
              <a:t>Zipf</a:t>
            </a:r>
            <a:r>
              <a:rPr lang="en-US" dirty="0"/>
              <a:t> GK (1949) </a:t>
            </a:r>
            <a:r>
              <a:rPr lang="en-US" i="1" dirty="0"/>
              <a:t>Human </a:t>
            </a:r>
            <a:r>
              <a:rPr lang="en-US" i="1" dirty="0" err="1"/>
              <a:t>Behaviour</a:t>
            </a:r>
            <a:r>
              <a:rPr lang="en-US" i="1" dirty="0"/>
              <a:t> and the Principle of Least Effort. Cambridge, Mass.: Addison-Wesley Press.</a:t>
            </a:r>
          </a:p>
        </p:txBody>
      </p:sp>
      <p:sp>
        <p:nvSpPr>
          <p:cNvPr id="15" name="Gleichschenkliges Dreieck 14"/>
          <p:cNvSpPr/>
          <p:nvPr/>
        </p:nvSpPr>
        <p:spPr bwMode="auto">
          <a:xfrm rot="1661752">
            <a:off x="1075679" y="1764776"/>
            <a:ext cx="2752562" cy="1917911"/>
          </a:xfrm>
          <a:prstGeom prst="triangle">
            <a:avLst/>
          </a:prstGeom>
          <a:noFill/>
          <a:ln w="57150"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smtClean="0">
              <a:ln>
                <a:noFill/>
              </a:ln>
              <a:solidFill>
                <a:schemeClr val="tx1"/>
              </a:solidFill>
              <a:effectLst/>
              <a:latin typeface="Lucida Sans" pitchFamily="34" charset="0"/>
            </a:endParaRPr>
          </a:p>
        </p:txBody>
      </p:sp>
      <p:grpSp>
        <p:nvGrpSpPr>
          <p:cNvPr id="17" name="Gruppieren 16"/>
          <p:cNvGrpSpPr/>
          <p:nvPr/>
        </p:nvGrpSpPr>
        <p:grpSpPr>
          <a:xfrm>
            <a:off x="177859" y="1811044"/>
            <a:ext cx="4754181" cy="2626068"/>
            <a:chOff x="1795339" y="2636912"/>
            <a:chExt cx="4468849" cy="2309496"/>
          </a:xfrm>
        </p:grpSpPr>
        <p:sp>
          <p:nvSpPr>
            <p:cNvPr id="18" name="Text Box 3"/>
            <p:cNvSpPr txBox="1">
              <a:spLocks noChangeArrowheads="1"/>
            </p:cNvSpPr>
            <p:nvPr/>
          </p:nvSpPr>
          <p:spPr bwMode="auto">
            <a:xfrm>
              <a:off x="3707904" y="4478356"/>
              <a:ext cx="2556284" cy="468052"/>
            </a:xfrm>
            <a:prstGeom prst="rect">
              <a:avLst/>
            </a:prstGeom>
            <a:noFill/>
            <a:ln w="9525" algn="ctr">
              <a:noFill/>
              <a:miter lim="800000"/>
              <a:headEnd/>
              <a:tailEnd/>
            </a:ln>
          </p:spPr>
          <p:txBody>
            <a:bodyPr/>
            <a:lstStyle/>
            <a:p>
              <a:pPr algn="ctr">
                <a:spcAft>
                  <a:spcPts val="1200"/>
                </a:spcAft>
                <a:tabLst>
                  <a:tab pos="1435100" algn="l"/>
                </a:tabLst>
                <a:defRPr/>
              </a:pPr>
              <a:r>
                <a:rPr lang="en-US" sz="2800" dirty="0" smtClean="0">
                  <a:ln>
                    <a:solidFill>
                      <a:schemeClr val="bg1"/>
                    </a:solidFill>
                  </a:ln>
                  <a:solidFill>
                    <a:schemeClr val="bg2">
                      <a:lumMod val="75000"/>
                    </a:schemeClr>
                  </a:solidFill>
                  <a:latin typeface="ITC Officina Sans Book"/>
                </a:rPr>
                <a:t>Knowledge</a:t>
              </a:r>
              <a:endParaRPr lang="en-US" sz="1400" dirty="0" smtClean="0">
                <a:ln>
                  <a:solidFill>
                    <a:schemeClr val="bg1"/>
                  </a:solidFill>
                </a:ln>
                <a:solidFill>
                  <a:schemeClr val="bg2">
                    <a:lumMod val="75000"/>
                  </a:schemeClr>
                </a:solidFill>
                <a:latin typeface="Calibri" pitchFamily="34" charset="0"/>
              </a:endParaRPr>
            </a:p>
          </p:txBody>
        </p:sp>
        <p:sp>
          <p:nvSpPr>
            <p:cNvPr id="19" name="Text Box 3"/>
            <p:cNvSpPr txBox="1">
              <a:spLocks noChangeArrowheads="1"/>
            </p:cNvSpPr>
            <p:nvPr/>
          </p:nvSpPr>
          <p:spPr bwMode="auto">
            <a:xfrm>
              <a:off x="1795339" y="3465117"/>
              <a:ext cx="1656184" cy="468052"/>
            </a:xfrm>
            <a:prstGeom prst="rect">
              <a:avLst/>
            </a:prstGeom>
            <a:noFill/>
            <a:ln w="9525" algn="ctr">
              <a:noFill/>
              <a:miter lim="800000"/>
              <a:headEnd/>
              <a:tailEnd/>
            </a:ln>
          </p:spPr>
          <p:txBody>
            <a:bodyPr/>
            <a:lstStyle/>
            <a:p>
              <a:pPr algn="ctr">
                <a:spcAft>
                  <a:spcPts val="1200"/>
                </a:spcAft>
                <a:tabLst>
                  <a:tab pos="1435100" algn="l"/>
                </a:tabLst>
                <a:defRPr/>
              </a:pPr>
              <a:r>
                <a:rPr lang="de-DE" sz="2800" b="1" dirty="0" smtClean="0">
                  <a:ln>
                    <a:solidFill>
                      <a:schemeClr val="bg1"/>
                    </a:solidFill>
                  </a:ln>
                  <a:solidFill>
                    <a:schemeClr val="bg2">
                      <a:lumMod val="75000"/>
                    </a:schemeClr>
                  </a:solidFill>
                  <a:latin typeface="ITC Officina Sans Book"/>
                </a:rPr>
                <a:t>Space</a:t>
              </a:r>
              <a:endParaRPr lang="de-DE" sz="1400" b="1" dirty="0" smtClean="0">
                <a:ln>
                  <a:solidFill>
                    <a:schemeClr val="bg1"/>
                  </a:solidFill>
                </a:ln>
                <a:solidFill>
                  <a:schemeClr val="bg2">
                    <a:lumMod val="75000"/>
                  </a:schemeClr>
                </a:solidFill>
                <a:latin typeface="Calibri" pitchFamily="34" charset="0"/>
              </a:endParaRPr>
            </a:p>
          </p:txBody>
        </p:sp>
        <p:sp>
          <p:nvSpPr>
            <p:cNvPr id="20" name="Text Box 3"/>
            <p:cNvSpPr txBox="1">
              <a:spLocks noChangeArrowheads="1"/>
            </p:cNvSpPr>
            <p:nvPr/>
          </p:nvSpPr>
          <p:spPr bwMode="auto">
            <a:xfrm>
              <a:off x="3166559" y="2636912"/>
              <a:ext cx="2376264" cy="468052"/>
            </a:xfrm>
            <a:prstGeom prst="rect">
              <a:avLst/>
            </a:prstGeom>
            <a:noFill/>
            <a:ln w="9525" algn="ctr">
              <a:noFill/>
              <a:miter lim="800000"/>
              <a:headEnd/>
              <a:tailEnd/>
            </a:ln>
          </p:spPr>
          <p:txBody>
            <a:bodyPr/>
            <a:lstStyle/>
            <a:p>
              <a:pPr algn="ctr">
                <a:spcAft>
                  <a:spcPts val="1200"/>
                </a:spcAft>
                <a:tabLst>
                  <a:tab pos="1435100" algn="l"/>
                </a:tabLst>
                <a:defRPr/>
              </a:pPr>
              <a:r>
                <a:rPr lang="de-DE" sz="2800" b="1" dirty="0" smtClean="0">
                  <a:ln>
                    <a:solidFill>
                      <a:schemeClr val="bg1"/>
                    </a:solidFill>
                  </a:ln>
                  <a:solidFill>
                    <a:schemeClr val="bg2">
                      <a:lumMod val="75000"/>
                    </a:schemeClr>
                  </a:solidFill>
                  <a:latin typeface="ITC Officina Sans Book"/>
                </a:rPr>
                <a:t>Networks</a:t>
              </a:r>
              <a:endParaRPr lang="de-DE" sz="1400" b="1" dirty="0" smtClean="0">
                <a:ln>
                  <a:solidFill>
                    <a:schemeClr val="bg1"/>
                  </a:solidFill>
                </a:ln>
                <a:solidFill>
                  <a:schemeClr val="bg2">
                    <a:lumMod val="75000"/>
                  </a:schemeClr>
                </a:solidFill>
                <a:latin typeface="Calibri" pitchFamily="34" charset="0"/>
              </a:endParaRPr>
            </a:p>
          </p:txBody>
        </p:sp>
      </p:grpSp>
      <p:cxnSp>
        <p:nvCxnSpPr>
          <p:cNvPr id="21" name="Gerade Verbindung mit Pfeil 20"/>
          <p:cNvCxnSpPr/>
          <p:nvPr/>
        </p:nvCxnSpPr>
        <p:spPr bwMode="auto">
          <a:xfrm flipV="1">
            <a:off x="1130832" y="2276872"/>
            <a:ext cx="920888" cy="475902"/>
          </a:xfrm>
          <a:prstGeom prst="straightConnector1">
            <a:avLst/>
          </a:prstGeom>
          <a:noFill/>
          <a:ln w="57150" cap="flat" cmpd="sng" algn="ctr">
            <a:solidFill>
              <a:schemeClr val="tx1">
                <a:lumMod val="75000"/>
                <a:lumOff val="25000"/>
              </a:schemeClr>
            </a:solidFill>
            <a:prstDash val="solid"/>
            <a:round/>
            <a:headEnd type="none" w="med" len="med"/>
            <a:tailEnd type="arrow"/>
          </a:ln>
          <a:effectLst/>
        </p:spPr>
      </p:cxnSp>
      <p:sp>
        <p:nvSpPr>
          <p:cNvPr id="22" name="Textfeld 21"/>
          <p:cNvSpPr txBox="1"/>
          <p:nvPr/>
        </p:nvSpPr>
        <p:spPr>
          <a:xfrm>
            <a:off x="1153004" y="2132856"/>
            <a:ext cx="394660" cy="523220"/>
          </a:xfrm>
          <a:prstGeom prst="rect">
            <a:avLst/>
          </a:prstGeom>
          <a:noFill/>
        </p:spPr>
        <p:txBody>
          <a:bodyPr wrap="none" rtlCol="0">
            <a:spAutoFit/>
          </a:bodyPr>
          <a:lstStyle/>
          <a:p>
            <a:r>
              <a:rPr lang="en-US" sz="2800" b="1" dirty="0" smtClean="0">
                <a:latin typeface="ITC Officina Sans Book"/>
                <a:cs typeface="Calibri" pitchFamily="34" charset="0"/>
              </a:rPr>
              <a:t>+</a:t>
            </a:r>
            <a:endParaRPr lang="en-US" sz="2800" b="1" dirty="0">
              <a:latin typeface="ITC Officina Sans Book"/>
              <a:cs typeface="Calibri" pitchFamily="34" charset="0"/>
            </a:endParaRPr>
          </a:p>
        </p:txBody>
      </p:sp>
    </p:spTree>
    <p:extLst>
      <p:ext uri="{BB962C8B-B14F-4D97-AF65-F5344CB8AC3E}">
        <p14:creationId xmlns:p14="http://schemas.microsoft.com/office/powerpoint/2010/main" val="174246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(iii</a:t>
            </a:r>
            <a:r>
              <a:rPr lang="en-US" dirty="0"/>
              <a:t>) Geography moderates network effects on knowledge</a:t>
            </a:r>
          </a:p>
        </p:txBody>
      </p:sp>
      <p:sp>
        <p:nvSpPr>
          <p:cNvPr id="3" name="Inhaltsplatzhalter 2"/>
          <p:cNvSpPr>
            <a:spLocks noGrp="1"/>
          </p:cNvSpPr>
          <p:nvPr>
            <p:ph idx="1"/>
          </p:nvPr>
        </p:nvSpPr>
        <p:spPr>
          <a:xfrm>
            <a:off x="4716016" y="1412875"/>
            <a:ext cx="3816424" cy="4464050"/>
          </a:xfrm>
        </p:spPr>
        <p:txBody>
          <a:bodyPr/>
          <a:lstStyle/>
          <a:p>
            <a:r>
              <a:rPr lang="en-US" dirty="0" smtClean="0"/>
              <a:t>Example: Alliances in bio-technology and firm innovative-ness </a:t>
            </a:r>
            <a:r>
              <a:rPr lang="en-US" sz="1400" dirty="0" smtClean="0"/>
              <a:t>(Owen-Smith/Powell 2004</a:t>
            </a:r>
            <a:r>
              <a:rPr lang="en-US" sz="1200" dirty="0" smtClean="0"/>
              <a:t>)</a:t>
            </a:r>
            <a:r>
              <a:rPr lang="en-US" dirty="0" smtClean="0"/>
              <a:t>:</a:t>
            </a:r>
          </a:p>
          <a:p>
            <a:r>
              <a:rPr lang="en-US" dirty="0" smtClean="0"/>
              <a:t>Network </a:t>
            </a:r>
            <a:r>
              <a:rPr lang="en-US" dirty="0"/>
              <a:t>centrality </a:t>
            </a:r>
            <a:r>
              <a:rPr lang="en-US" dirty="0" smtClean="0"/>
              <a:t>is an </a:t>
            </a:r>
            <a:r>
              <a:rPr lang="en-US" dirty="0"/>
              <a:t>important factor of innovativeness </a:t>
            </a:r>
            <a:r>
              <a:rPr lang="en-US" dirty="0" smtClean="0"/>
              <a:t>only in the </a:t>
            </a:r>
            <a:r>
              <a:rPr lang="en-US" dirty="0"/>
              <a:t>global network, </a:t>
            </a:r>
            <a:r>
              <a:rPr lang="en-US" dirty="0" smtClean="0"/>
              <a:t>but </a:t>
            </a:r>
            <a:r>
              <a:rPr lang="en-US" dirty="0"/>
              <a:t>insignificant in the regional cluster. </a:t>
            </a:r>
            <a:endParaRPr lang="en-US" dirty="0" smtClean="0"/>
          </a:p>
          <a:p>
            <a:r>
              <a:rPr lang="en-US" dirty="0" smtClean="0"/>
              <a:t>Firms </a:t>
            </a:r>
            <a:r>
              <a:rPr lang="en-US" dirty="0"/>
              <a:t>connected to the local </a:t>
            </a:r>
            <a:r>
              <a:rPr lang="en-US" dirty="0" smtClean="0"/>
              <a:t>network have equal </a:t>
            </a:r>
            <a:r>
              <a:rPr lang="en-US" dirty="0"/>
              <a:t>propensities to innovate independently from the centrality of their position in </a:t>
            </a:r>
            <a:r>
              <a:rPr lang="en-US" dirty="0" smtClean="0"/>
              <a:t>the network</a:t>
            </a:r>
            <a:r>
              <a:rPr lang="en-US" dirty="0"/>
              <a:t>. </a:t>
            </a:r>
            <a:endParaRPr lang="en-US" dirty="0" smtClean="0"/>
          </a:p>
        </p:txBody>
      </p:sp>
      <p:sp>
        <p:nvSpPr>
          <p:cNvPr id="4" name="Foliennummernplatzhalter 3"/>
          <p:cNvSpPr>
            <a:spLocks noGrp="1"/>
          </p:cNvSpPr>
          <p:nvPr>
            <p:ph type="sldNum" sz="quarter" idx="10"/>
          </p:nvPr>
        </p:nvSpPr>
        <p:spPr/>
        <p:txBody>
          <a:bodyPr/>
          <a:lstStyle/>
          <a:p>
            <a:pPr>
              <a:defRPr/>
            </a:pPr>
            <a:fld id="{8E7FF6AD-1836-4AD3-B17E-05B6B2D2CF5B}" type="slidenum">
              <a:rPr lang="en-US" smtClean="0"/>
              <a:pPr>
                <a:defRPr/>
              </a:pPr>
              <a:t>14</a:t>
            </a:fld>
            <a:endParaRPr lang="en-US" b="0"/>
          </a:p>
        </p:txBody>
      </p:sp>
      <p:sp>
        <p:nvSpPr>
          <p:cNvPr id="14" name="Rechteck 13"/>
          <p:cNvSpPr/>
          <p:nvPr/>
        </p:nvSpPr>
        <p:spPr>
          <a:xfrm>
            <a:off x="395536" y="6207695"/>
            <a:ext cx="7920880" cy="461665"/>
          </a:xfrm>
          <a:prstGeom prst="rect">
            <a:avLst/>
          </a:prstGeom>
        </p:spPr>
        <p:txBody>
          <a:bodyPr wrap="square">
            <a:spAutoFit/>
          </a:bodyPr>
          <a:lstStyle/>
          <a:p>
            <a:r>
              <a:rPr lang="en-US" dirty="0"/>
              <a:t>Owen-Smith J, Powell WW (2004) Knowledge networks as channels and conduits: The effects of spillovers in the Boston biotechnology community. </a:t>
            </a:r>
            <a:r>
              <a:rPr lang="en-US" i="1" dirty="0"/>
              <a:t>Organization Science 15 (1): 5-21; </a:t>
            </a:r>
            <a:r>
              <a:rPr lang="en-US" dirty="0"/>
              <a:t>Whittington KB, Owen-Smith J, Powell WW (2009) Networks, propinquity, and innovation in knowledge-intensive industries. </a:t>
            </a:r>
            <a:r>
              <a:rPr lang="en-US" i="1" dirty="0"/>
              <a:t>Administrative Science Quarterly 54 (1): 90-122</a:t>
            </a:r>
          </a:p>
        </p:txBody>
      </p:sp>
      <p:sp>
        <p:nvSpPr>
          <p:cNvPr id="13" name="Gleichschenkliges Dreieck 12"/>
          <p:cNvSpPr/>
          <p:nvPr/>
        </p:nvSpPr>
        <p:spPr bwMode="auto">
          <a:xfrm rot="1661752">
            <a:off x="1075679" y="1764776"/>
            <a:ext cx="2752562" cy="1917911"/>
          </a:xfrm>
          <a:prstGeom prst="triangle">
            <a:avLst/>
          </a:prstGeom>
          <a:noFill/>
          <a:ln w="57150"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smtClean="0">
              <a:ln>
                <a:noFill/>
              </a:ln>
              <a:solidFill>
                <a:schemeClr val="tx1"/>
              </a:solidFill>
              <a:effectLst/>
              <a:latin typeface="Lucida Sans" pitchFamily="34" charset="0"/>
            </a:endParaRPr>
          </a:p>
        </p:txBody>
      </p:sp>
      <p:grpSp>
        <p:nvGrpSpPr>
          <p:cNvPr id="17" name="Gruppieren 16"/>
          <p:cNvGrpSpPr/>
          <p:nvPr/>
        </p:nvGrpSpPr>
        <p:grpSpPr>
          <a:xfrm>
            <a:off x="177859" y="1811044"/>
            <a:ext cx="4754181" cy="2626068"/>
            <a:chOff x="1795339" y="2636912"/>
            <a:chExt cx="4468849" cy="2309496"/>
          </a:xfrm>
        </p:grpSpPr>
        <p:sp>
          <p:nvSpPr>
            <p:cNvPr id="18" name="Text Box 3"/>
            <p:cNvSpPr txBox="1">
              <a:spLocks noChangeArrowheads="1"/>
            </p:cNvSpPr>
            <p:nvPr/>
          </p:nvSpPr>
          <p:spPr bwMode="auto">
            <a:xfrm>
              <a:off x="3707904" y="4478356"/>
              <a:ext cx="2556284" cy="468052"/>
            </a:xfrm>
            <a:prstGeom prst="rect">
              <a:avLst/>
            </a:prstGeom>
            <a:noFill/>
            <a:ln w="9525" algn="ctr">
              <a:noFill/>
              <a:miter lim="800000"/>
              <a:headEnd/>
              <a:tailEnd/>
            </a:ln>
          </p:spPr>
          <p:txBody>
            <a:bodyPr/>
            <a:lstStyle/>
            <a:p>
              <a:pPr algn="ctr">
                <a:spcAft>
                  <a:spcPts val="1200"/>
                </a:spcAft>
                <a:tabLst>
                  <a:tab pos="1435100" algn="l"/>
                </a:tabLst>
                <a:defRPr/>
              </a:pPr>
              <a:r>
                <a:rPr lang="en-US" sz="2800" b="1" dirty="0" smtClean="0">
                  <a:ln>
                    <a:solidFill>
                      <a:schemeClr val="bg1"/>
                    </a:solidFill>
                  </a:ln>
                  <a:solidFill>
                    <a:schemeClr val="bg2">
                      <a:lumMod val="75000"/>
                    </a:schemeClr>
                  </a:solidFill>
                  <a:latin typeface="ITC Officina Sans Book"/>
                </a:rPr>
                <a:t>Knowledge</a:t>
              </a:r>
              <a:endParaRPr lang="en-US" sz="1400" b="1" dirty="0" smtClean="0">
                <a:ln>
                  <a:solidFill>
                    <a:schemeClr val="bg1"/>
                  </a:solidFill>
                </a:ln>
                <a:solidFill>
                  <a:schemeClr val="bg2">
                    <a:lumMod val="75000"/>
                  </a:schemeClr>
                </a:solidFill>
                <a:latin typeface="Calibri" pitchFamily="34" charset="0"/>
              </a:endParaRPr>
            </a:p>
          </p:txBody>
        </p:sp>
        <p:sp>
          <p:nvSpPr>
            <p:cNvPr id="19" name="Text Box 3"/>
            <p:cNvSpPr txBox="1">
              <a:spLocks noChangeArrowheads="1"/>
            </p:cNvSpPr>
            <p:nvPr/>
          </p:nvSpPr>
          <p:spPr bwMode="auto">
            <a:xfrm>
              <a:off x="1795339" y="3465117"/>
              <a:ext cx="1656184" cy="468052"/>
            </a:xfrm>
            <a:prstGeom prst="rect">
              <a:avLst/>
            </a:prstGeom>
            <a:noFill/>
            <a:ln w="9525" algn="ctr">
              <a:noFill/>
              <a:miter lim="800000"/>
              <a:headEnd/>
              <a:tailEnd/>
            </a:ln>
          </p:spPr>
          <p:txBody>
            <a:bodyPr/>
            <a:lstStyle/>
            <a:p>
              <a:pPr algn="ctr">
                <a:spcAft>
                  <a:spcPts val="1200"/>
                </a:spcAft>
                <a:tabLst>
                  <a:tab pos="1435100" algn="l"/>
                </a:tabLst>
                <a:defRPr/>
              </a:pPr>
              <a:r>
                <a:rPr lang="de-DE" sz="2800" b="1" dirty="0" smtClean="0">
                  <a:ln>
                    <a:solidFill>
                      <a:schemeClr val="bg1"/>
                    </a:solidFill>
                  </a:ln>
                  <a:solidFill>
                    <a:schemeClr val="bg2">
                      <a:lumMod val="75000"/>
                    </a:schemeClr>
                  </a:solidFill>
                  <a:latin typeface="ITC Officina Sans Book"/>
                </a:rPr>
                <a:t>Space</a:t>
              </a:r>
              <a:endParaRPr lang="de-DE" sz="1400" b="1" dirty="0" smtClean="0">
                <a:ln>
                  <a:solidFill>
                    <a:schemeClr val="bg1"/>
                  </a:solidFill>
                </a:ln>
                <a:solidFill>
                  <a:schemeClr val="bg2">
                    <a:lumMod val="75000"/>
                  </a:schemeClr>
                </a:solidFill>
                <a:latin typeface="Calibri" pitchFamily="34" charset="0"/>
              </a:endParaRPr>
            </a:p>
          </p:txBody>
        </p:sp>
        <p:sp>
          <p:nvSpPr>
            <p:cNvPr id="20" name="Text Box 3"/>
            <p:cNvSpPr txBox="1">
              <a:spLocks noChangeArrowheads="1"/>
            </p:cNvSpPr>
            <p:nvPr/>
          </p:nvSpPr>
          <p:spPr bwMode="auto">
            <a:xfrm>
              <a:off x="3166559" y="2636912"/>
              <a:ext cx="2376264" cy="468052"/>
            </a:xfrm>
            <a:prstGeom prst="rect">
              <a:avLst/>
            </a:prstGeom>
            <a:noFill/>
            <a:ln w="9525" algn="ctr">
              <a:noFill/>
              <a:miter lim="800000"/>
              <a:headEnd/>
              <a:tailEnd/>
            </a:ln>
          </p:spPr>
          <p:txBody>
            <a:bodyPr/>
            <a:lstStyle/>
            <a:p>
              <a:pPr algn="ctr">
                <a:spcAft>
                  <a:spcPts val="1200"/>
                </a:spcAft>
                <a:tabLst>
                  <a:tab pos="1435100" algn="l"/>
                </a:tabLst>
                <a:defRPr/>
              </a:pPr>
              <a:r>
                <a:rPr lang="de-DE" sz="2800" b="1" dirty="0" smtClean="0">
                  <a:ln>
                    <a:solidFill>
                      <a:schemeClr val="bg1"/>
                    </a:solidFill>
                  </a:ln>
                  <a:solidFill>
                    <a:schemeClr val="bg2">
                      <a:lumMod val="75000"/>
                    </a:schemeClr>
                  </a:solidFill>
                  <a:latin typeface="ITC Officina Sans Book"/>
                </a:rPr>
                <a:t>Networks</a:t>
              </a:r>
              <a:endParaRPr lang="de-DE" sz="1400" b="1" dirty="0" smtClean="0">
                <a:ln>
                  <a:solidFill>
                    <a:schemeClr val="bg1"/>
                  </a:solidFill>
                </a:ln>
                <a:solidFill>
                  <a:schemeClr val="bg2">
                    <a:lumMod val="75000"/>
                  </a:schemeClr>
                </a:solidFill>
                <a:latin typeface="Calibri" pitchFamily="34" charset="0"/>
              </a:endParaRPr>
            </a:p>
          </p:txBody>
        </p:sp>
      </p:grpSp>
      <p:cxnSp>
        <p:nvCxnSpPr>
          <p:cNvPr id="21" name="Gerade Verbindung mit Pfeil 20"/>
          <p:cNvCxnSpPr>
            <a:endCxn id="13" idx="5"/>
          </p:cNvCxnSpPr>
          <p:nvPr/>
        </p:nvCxnSpPr>
        <p:spPr bwMode="auto">
          <a:xfrm flipV="1">
            <a:off x="1350334" y="3043565"/>
            <a:ext cx="1710924" cy="210423"/>
          </a:xfrm>
          <a:prstGeom prst="straightConnector1">
            <a:avLst/>
          </a:prstGeom>
          <a:noFill/>
          <a:ln w="57150" cap="flat" cmpd="sng" algn="ctr">
            <a:solidFill>
              <a:schemeClr val="tx1">
                <a:lumMod val="75000"/>
                <a:lumOff val="25000"/>
              </a:schemeClr>
            </a:solidFill>
            <a:prstDash val="solid"/>
            <a:round/>
            <a:headEnd type="none" w="med" len="med"/>
            <a:tailEnd type="arrow"/>
          </a:ln>
          <a:effectLst/>
        </p:spPr>
      </p:cxnSp>
      <p:sp>
        <p:nvSpPr>
          <p:cNvPr id="22" name="Textfeld 21"/>
          <p:cNvSpPr txBox="1"/>
          <p:nvPr/>
        </p:nvSpPr>
        <p:spPr>
          <a:xfrm>
            <a:off x="3226336" y="2723731"/>
            <a:ext cx="394660" cy="523220"/>
          </a:xfrm>
          <a:prstGeom prst="rect">
            <a:avLst/>
          </a:prstGeom>
          <a:noFill/>
        </p:spPr>
        <p:txBody>
          <a:bodyPr wrap="none" rtlCol="0">
            <a:spAutoFit/>
          </a:bodyPr>
          <a:lstStyle/>
          <a:p>
            <a:r>
              <a:rPr lang="en-US" sz="2800" b="1" dirty="0" smtClean="0">
                <a:latin typeface="ITC Officina Sans Book"/>
                <a:cs typeface="Calibri" pitchFamily="34" charset="0"/>
              </a:rPr>
              <a:t>+</a:t>
            </a:r>
            <a:endParaRPr lang="en-US" sz="2800" b="1" dirty="0">
              <a:latin typeface="ITC Officina Sans Book"/>
              <a:cs typeface="Calibri" pitchFamily="34" charset="0"/>
            </a:endParaRPr>
          </a:p>
        </p:txBody>
      </p:sp>
      <p:cxnSp>
        <p:nvCxnSpPr>
          <p:cNvPr id="23" name="Gerade Verbindung mit Pfeil 22"/>
          <p:cNvCxnSpPr/>
          <p:nvPr/>
        </p:nvCxnSpPr>
        <p:spPr bwMode="auto">
          <a:xfrm>
            <a:off x="2956828" y="2415262"/>
            <a:ext cx="252028" cy="1561648"/>
          </a:xfrm>
          <a:prstGeom prst="straightConnector1">
            <a:avLst/>
          </a:prstGeom>
          <a:noFill/>
          <a:ln w="57150" cap="flat" cmpd="sng" algn="ctr">
            <a:solidFill>
              <a:schemeClr val="tx1">
                <a:lumMod val="75000"/>
                <a:lumOff val="25000"/>
              </a:schemeClr>
            </a:solidFill>
            <a:prstDash val="solid"/>
            <a:round/>
            <a:headEnd type="none" w="med" len="med"/>
            <a:tailEnd type="arrow"/>
          </a:ln>
          <a:effectLst/>
        </p:spPr>
      </p:cxnSp>
      <p:sp>
        <p:nvSpPr>
          <p:cNvPr id="24" name="Textfeld 23"/>
          <p:cNvSpPr txBox="1"/>
          <p:nvPr/>
        </p:nvSpPr>
        <p:spPr>
          <a:xfrm>
            <a:off x="2080106" y="2636912"/>
            <a:ext cx="304892" cy="523220"/>
          </a:xfrm>
          <a:prstGeom prst="rect">
            <a:avLst/>
          </a:prstGeom>
          <a:noFill/>
        </p:spPr>
        <p:txBody>
          <a:bodyPr wrap="none" rtlCol="0">
            <a:spAutoFit/>
          </a:bodyPr>
          <a:lstStyle/>
          <a:p>
            <a:r>
              <a:rPr lang="en-US" sz="2800" b="1" dirty="0" smtClean="0">
                <a:latin typeface="ITC Officina Sans Book"/>
                <a:cs typeface="Calibri" pitchFamily="34" charset="0"/>
              </a:rPr>
              <a:t>-</a:t>
            </a:r>
            <a:endParaRPr lang="en-US" sz="2800" b="1" dirty="0">
              <a:latin typeface="ITC Officina Sans Book"/>
              <a:cs typeface="Calibri" pitchFamily="34" charset="0"/>
            </a:endParaRPr>
          </a:p>
        </p:txBody>
      </p:sp>
    </p:spTree>
    <p:extLst>
      <p:ext uri="{BB962C8B-B14F-4D97-AF65-F5344CB8AC3E}">
        <p14:creationId xmlns:p14="http://schemas.microsoft.com/office/powerpoint/2010/main" val="27034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(iv) </a:t>
            </a:r>
            <a:r>
              <a:rPr lang="en-US" dirty="0"/>
              <a:t>Networks </a:t>
            </a:r>
            <a:r>
              <a:rPr lang="en-US" dirty="0" smtClean="0"/>
              <a:t>moderate spatial effects </a:t>
            </a:r>
            <a:r>
              <a:rPr lang="en-US" dirty="0"/>
              <a:t>on knowledge</a:t>
            </a:r>
          </a:p>
        </p:txBody>
      </p:sp>
      <p:sp>
        <p:nvSpPr>
          <p:cNvPr id="3" name="Inhaltsplatzhalter 2"/>
          <p:cNvSpPr>
            <a:spLocks noGrp="1"/>
          </p:cNvSpPr>
          <p:nvPr>
            <p:ph idx="1"/>
          </p:nvPr>
        </p:nvSpPr>
        <p:spPr>
          <a:xfrm>
            <a:off x="4716016" y="1412875"/>
            <a:ext cx="3816424" cy="4464050"/>
          </a:xfrm>
        </p:spPr>
        <p:txBody>
          <a:bodyPr/>
          <a:lstStyle/>
          <a:p>
            <a:r>
              <a:rPr lang="en-US" dirty="0" smtClean="0"/>
              <a:t>Accepted state of knowledge: information</a:t>
            </a:r>
            <a:r>
              <a:rPr lang="de-DE" dirty="0" smtClean="0"/>
              <a:t> </a:t>
            </a:r>
            <a:r>
              <a:rPr lang="en-US" dirty="0" smtClean="0"/>
              <a:t>transfer </a:t>
            </a:r>
            <a:r>
              <a:rPr lang="en-US" dirty="0"/>
              <a:t>and knowledge spillovers decay with geographical </a:t>
            </a:r>
            <a:r>
              <a:rPr lang="en-US" dirty="0" smtClean="0"/>
              <a:t>distance</a:t>
            </a:r>
          </a:p>
          <a:p>
            <a:r>
              <a:rPr lang="en-US" dirty="0" smtClean="0"/>
              <a:t>Informal </a:t>
            </a:r>
            <a:r>
              <a:rPr lang="en-US" dirty="0"/>
              <a:t>and formal networks of relations between distributed </a:t>
            </a:r>
            <a:r>
              <a:rPr lang="en-US" dirty="0" smtClean="0"/>
              <a:t>organizational units </a:t>
            </a:r>
            <a:r>
              <a:rPr lang="en-US" dirty="0"/>
              <a:t>clearly moderate the association between technology transfer and </a:t>
            </a:r>
            <a:r>
              <a:rPr lang="en-US" dirty="0" smtClean="0"/>
              <a:t>geography</a:t>
            </a:r>
          </a:p>
          <a:p>
            <a:r>
              <a:rPr lang="en-US" dirty="0" smtClean="0"/>
              <a:t>Network relationships help </a:t>
            </a:r>
            <a:r>
              <a:rPr lang="en-US" dirty="0"/>
              <a:t>bridging </a:t>
            </a:r>
            <a:r>
              <a:rPr lang="en-US" dirty="0" smtClean="0"/>
              <a:t>distance</a:t>
            </a:r>
            <a:endParaRPr lang="en-US" dirty="0"/>
          </a:p>
        </p:txBody>
      </p:sp>
      <p:sp>
        <p:nvSpPr>
          <p:cNvPr id="4" name="Foliennummernplatzhalter 3"/>
          <p:cNvSpPr>
            <a:spLocks noGrp="1"/>
          </p:cNvSpPr>
          <p:nvPr>
            <p:ph type="sldNum" sz="quarter" idx="10"/>
          </p:nvPr>
        </p:nvSpPr>
        <p:spPr/>
        <p:txBody>
          <a:bodyPr/>
          <a:lstStyle/>
          <a:p>
            <a:pPr>
              <a:defRPr/>
            </a:pPr>
            <a:fld id="{8E7FF6AD-1836-4AD3-B17E-05B6B2D2CF5B}" type="slidenum">
              <a:rPr lang="en-US" smtClean="0"/>
              <a:pPr>
                <a:defRPr/>
              </a:pPr>
              <a:t>15</a:t>
            </a:fld>
            <a:endParaRPr lang="en-US" b="0"/>
          </a:p>
        </p:txBody>
      </p:sp>
      <p:sp>
        <p:nvSpPr>
          <p:cNvPr id="14" name="Rechteck 13"/>
          <p:cNvSpPr/>
          <p:nvPr/>
        </p:nvSpPr>
        <p:spPr>
          <a:xfrm>
            <a:off x="395536" y="6206316"/>
            <a:ext cx="7920880" cy="461665"/>
          </a:xfrm>
          <a:prstGeom prst="rect">
            <a:avLst/>
          </a:prstGeom>
        </p:spPr>
        <p:txBody>
          <a:bodyPr wrap="square">
            <a:spAutoFit/>
          </a:bodyPr>
          <a:lstStyle/>
          <a:p>
            <a:r>
              <a:rPr lang="en-US" dirty="0"/>
              <a:t>Bell GG, </a:t>
            </a:r>
            <a:r>
              <a:rPr lang="en-US" dirty="0" err="1"/>
              <a:t>Zaheer</a:t>
            </a:r>
            <a:r>
              <a:rPr lang="en-US" dirty="0"/>
              <a:t> A (2007) Geography, networks, and knowledge flow. </a:t>
            </a:r>
            <a:r>
              <a:rPr lang="en-US" i="1" dirty="0"/>
              <a:t>Organization Science 18 (6): </a:t>
            </a:r>
            <a:r>
              <a:rPr lang="en-US" i="1" dirty="0" smtClean="0"/>
              <a:t>955-972; </a:t>
            </a:r>
            <a:r>
              <a:rPr lang="en-US" dirty="0" smtClean="0"/>
              <a:t>Glückler </a:t>
            </a:r>
            <a:r>
              <a:rPr lang="en-US" dirty="0"/>
              <a:t>J (2006) A relational assessment of international market entry in management consulting. </a:t>
            </a:r>
            <a:r>
              <a:rPr lang="en-US" i="1" dirty="0"/>
              <a:t>Journal of Economic Geography 6: </a:t>
            </a:r>
            <a:r>
              <a:rPr lang="en-US" i="1" dirty="0" smtClean="0"/>
              <a:t>369-393; </a:t>
            </a:r>
            <a:r>
              <a:rPr lang="en-US" dirty="0" smtClean="0"/>
              <a:t>Hansen </a:t>
            </a:r>
            <a:r>
              <a:rPr lang="en-US" dirty="0"/>
              <a:t>MT, </a:t>
            </a:r>
            <a:r>
              <a:rPr lang="en-US" dirty="0" err="1"/>
              <a:t>Lovas</a:t>
            </a:r>
            <a:r>
              <a:rPr lang="en-US" dirty="0"/>
              <a:t> B (2004) How do multinational companies leverage technological competencies? Moving from single to interdependent explanations. </a:t>
            </a:r>
            <a:r>
              <a:rPr lang="en-US" i="1" dirty="0"/>
              <a:t>Strategic Management Journal 25: </a:t>
            </a:r>
            <a:r>
              <a:rPr lang="en-US" i="1" dirty="0" smtClean="0"/>
              <a:t>801-821</a:t>
            </a:r>
            <a:endParaRPr lang="en-US" i="1" dirty="0"/>
          </a:p>
        </p:txBody>
      </p:sp>
      <p:sp>
        <p:nvSpPr>
          <p:cNvPr id="16" name="Gleichschenkliges Dreieck 15"/>
          <p:cNvSpPr/>
          <p:nvPr/>
        </p:nvSpPr>
        <p:spPr bwMode="auto">
          <a:xfrm rot="1661752">
            <a:off x="1075679" y="1764776"/>
            <a:ext cx="2752562" cy="1917911"/>
          </a:xfrm>
          <a:prstGeom prst="triangle">
            <a:avLst/>
          </a:prstGeom>
          <a:noFill/>
          <a:ln w="57150"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smtClean="0">
              <a:ln>
                <a:noFill/>
              </a:ln>
              <a:solidFill>
                <a:schemeClr val="tx1"/>
              </a:solidFill>
              <a:effectLst/>
              <a:latin typeface="Lucida Sans" pitchFamily="34" charset="0"/>
            </a:endParaRPr>
          </a:p>
        </p:txBody>
      </p:sp>
      <p:grpSp>
        <p:nvGrpSpPr>
          <p:cNvPr id="17" name="Gruppieren 16"/>
          <p:cNvGrpSpPr/>
          <p:nvPr/>
        </p:nvGrpSpPr>
        <p:grpSpPr>
          <a:xfrm>
            <a:off x="177859" y="1811044"/>
            <a:ext cx="4754181" cy="2626068"/>
            <a:chOff x="1795339" y="2636912"/>
            <a:chExt cx="4468849" cy="2309496"/>
          </a:xfrm>
        </p:grpSpPr>
        <p:sp>
          <p:nvSpPr>
            <p:cNvPr id="18" name="Text Box 3"/>
            <p:cNvSpPr txBox="1">
              <a:spLocks noChangeArrowheads="1"/>
            </p:cNvSpPr>
            <p:nvPr/>
          </p:nvSpPr>
          <p:spPr bwMode="auto">
            <a:xfrm>
              <a:off x="3707904" y="4478356"/>
              <a:ext cx="2556284" cy="468052"/>
            </a:xfrm>
            <a:prstGeom prst="rect">
              <a:avLst/>
            </a:prstGeom>
            <a:noFill/>
            <a:ln w="9525" algn="ctr">
              <a:noFill/>
              <a:miter lim="800000"/>
              <a:headEnd/>
              <a:tailEnd/>
            </a:ln>
          </p:spPr>
          <p:txBody>
            <a:bodyPr/>
            <a:lstStyle/>
            <a:p>
              <a:pPr algn="ctr">
                <a:spcAft>
                  <a:spcPts val="1200"/>
                </a:spcAft>
                <a:tabLst>
                  <a:tab pos="1435100" algn="l"/>
                </a:tabLst>
                <a:defRPr/>
              </a:pPr>
              <a:r>
                <a:rPr lang="en-US" sz="2800" b="1" dirty="0" smtClean="0">
                  <a:ln>
                    <a:solidFill>
                      <a:schemeClr val="bg1"/>
                    </a:solidFill>
                  </a:ln>
                  <a:solidFill>
                    <a:schemeClr val="bg2">
                      <a:lumMod val="75000"/>
                    </a:schemeClr>
                  </a:solidFill>
                  <a:latin typeface="ITC Officina Sans Book"/>
                </a:rPr>
                <a:t>Knowledge</a:t>
              </a:r>
              <a:endParaRPr lang="en-US" sz="1400" b="1" dirty="0" smtClean="0">
                <a:ln>
                  <a:solidFill>
                    <a:schemeClr val="bg1"/>
                  </a:solidFill>
                </a:ln>
                <a:solidFill>
                  <a:schemeClr val="bg2">
                    <a:lumMod val="75000"/>
                  </a:schemeClr>
                </a:solidFill>
                <a:latin typeface="Calibri" pitchFamily="34" charset="0"/>
              </a:endParaRPr>
            </a:p>
          </p:txBody>
        </p:sp>
        <p:sp>
          <p:nvSpPr>
            <p:cNvPr id="19" name="Text Box 3"/>
            <p:cNvSpPr txBox="1">
              <a:spLocks noChangeArrowheads="1"/>
            </p:cNvSpPr>
            <p:nvPr/>
          </p:nvSpPr>
          <p:spPr bwMode="auto">
            <a:xfrm>
              <a:off x="1795339" y="3465117"/>
              <a:ext cx="1656184" cy="468052"/>
            </a:xfrm>
            <a:prstGeom prst="rect">
              <a:avLst/>
            </a:prstGeom>
            <a:noFill/>
            <a:ln w="9525" algn="ctr">
              <a:noFill/>
              <a:miter lim="800000"/>
              <a:headEnd/>
              <a:tailEnd/>
            </a:ln>
          </p:spPr>
          <p:txBody>
            <a:bodyPr/>
            <a:lstStyle/>
            <a:p>
              <a:pPr algn="ctr">
                <a:spcAft>
                  <a:spcPts val="1200"/>
                </a:spcAft>
                <a:tabLst>
                  <a:tab pos="1435100" algn="l"/>
                </a:tabLst>
                <a:defRPr/>
              </a:pPr>
              <a:r>
                <a:rPr lang="de-DE" sz="2800" b="1" dirty="0" smtClean="0">
                  <a:ln>
                    <a:solidFill>
                      <a:schemeClr val="bg1"/>
                    </a:solidFill>
                  </a:ln>
                  <a:solidFill>
                    <a:schemeClr val="bg2">
                      <a:lumMod val="75000"/>
                    </a:schemeClr>
                  </a:solidFill>
                  <a:latin typeface="ITC Officina Sans Book"/>
                </a:rPr>
                <a:t>Space</a:t>
              </a:r>
              <a:endParaRPr lang="de-DE" sz="1400" b="1" dirty="0" smtClean="0">
                <a:ln>
                  <a:solidFill>
                    <a:schemeClr val="bg1"/>
                  </a:solidFill>
                </a:ln>
                <a:solidFill>
                  <a:schemeClr val="bg2">
                    <a:lumMod val="75000"/>
                  </a:schemeClr>
                </a:solidFill>
                <a:latin typeface="Calibri" pitchFamily="34" charset="0"/>
              </a:endParaRPr>
            </a:p>
          </p:txBody>
        </p:sp>
        <p:sp>
          <p:nvSpPr>
            <p:cNvPr id="20" name="Text Box 3"/>
            <p:cNvSpPr txBox="1">
              <a:spLocks noChangeArrowheads="1"/>
            </p:cNvSpPr>
            <p:nvPr/>
          </p:nvSpPr>
          <p:spPr bwMode="auto">
            <a:xfrm>
              <a:off x="3166559" y="2636912"/>
              <a:ext cx="2376264" cy="468052"/>
            </a:xfrm>
            <a:prstGeom prst="rect">
              <a:avLst/>
            </a:prstGeom>
            <a:noFill/>
            <a:ln w="9525" algn="ctr">
              <a:noFill/>
              <a:miter lim="800000"/>
              <a:headEnd/>
              <a:tailEnd/>
            </a:ln>
          </p:spPr>
          <p:txBody>
            <a:bodyPr/>
            <a:lstStyle/>
            <a:p>
              <a:pPr algn="ctr">
                <a:spcAft>
                  <a:spcPts val="1200"/>
                </a:spcAft>
                <a:tabLst>
                  <a:tab pos="1435100" algn="l"/>
                </a:tabLst>
                <a:defRPr/>
              </a:pPr>
              <a:r>
                <a:rPr lang="de-DE" sz="2800" b="1" dirty="0" smtClean="0">
                  <a:ln>
                    <a:solidFill>
                      <a:schemeClr val="bg1"/>
                    </a:solidFill>
                  </a:ln>
                  <a:solidFill>
                    <a:schemeClr val="bg2">
                      <a:lumMod val="75000"/>
                    </a:schemeClr>
                  </a:solidFill>
                  <a:latin typeface="ITC Officina Sans Book"/>
                </a:rPr>
                <a:t>Networks</a:t>
              </a:r>
              <a:endParaRPr lang="de-DE" sz="1400" b="1" dirty="0" smtClean="0">
                <a:ln>
                  <a:solidFill>
                    <a:schemeClr val="bg1"/>
                  </a:solidFill>
                </a:ln>
                <a:solidFill>
                  <a:schemeClr val="bg2">
                    <a:lumMod val="75000"/>
                  </a:schemeClr>
                </a:solidFill>
                <a:latin typeface="Calibri" pitchFamily="34" charset="0"/>
              </a:endParaRPr>
            </a:p>
          </p:txBody>
        </p:sp>
      </p:grpSp>
      <p:cxnSp>
        <p:nvCxnSpPr>
          <p:cNvPr id="21" name="Gerade Verbindung mit Pfeil 20"/>
          <p:cNvCxnSpPr/>
          <p:nvPr/>
        </p:nvCxnSpPr>
        <p:spPr bwMode="auto">
          <a:xfrm>
            <a:off x="1350334" y="3232026"/>
            <a:ext cx="1421466" cy="751076"/>
          </a:xfrm>
          <a:prstGeom prst="straightConnector1">
            <a:avLst/>
          </a:prstGeom>
          <a:noFill/>
          <a:ln w="57150" cap="flat" cmpd="sng" algn="ctr">
            <a:solidFill>
              <a:schemeClr val="tx1">
                <a:lumMod val="75000"/>
                <a:lumOff val="25000"/>
              </a:schemeClr>
            </a:solidFill>
            <a:prstDash val="solid"/>
            <a:round/>
            <a:headEnd type="none" w="med" len="med"/>
            <a:tailEnd type="arrow"/>
          </a:ln>
          <a:effectLst/>
        </p:spPr>
      </p:cxnSp>
      <p:sp>
        <p:nvSpPr>
          <p:cNvPr id="22" name="Textfeld 21"/>
          <p:cNvSpPr txBox="1"/>
          <p:nvPr/>
        </p:nvSpPr>
        <p:spPr>
          <a:xfrm>
            <a:off x="1657060" y="3501008"/>
            <a:ext cx="304892" cy="523220"/>
          </a:xfrm>
          <a:prstGeom prst="rect">
            <a:avLst/>
          </a:prstGeom>
          <a:noFill/>
        </p:spPr>
        <p:txBody>
          <a:bodyPr wrap="none" rtlCol="0">
            <a:spAutoFit/>
          </a:bodyPr>
          <a:lstStyle/>
          <a:p>
            <a:r>
              <a:rPr lang="en-US" sz="2800" b="1" dirty="0" smtClean="0">
                <a:latin typeface="ITC Officina Sans Book"/>
                <a:cs typeface="Calibri" pitchFamily="34" charset="0"/>
              </a:rPr>
              <a:t>-</a:t>
            </a:r>
            <a:endParaRPr lang="en-US" sz="2800" b="1" dirty="0">
              <a:latin typeface="ITC Officina Sans Book"/>
              <a:cs typeface="Calibri" pitchFamily="34" charset="0"/>
            </a:endParaRPr>
          </a:p>
        </p:txBody>
      </p:sp>
      <p:cxnSp>
        <p:nvCxnSpPr>
          <p:cNvPr id="23" name="Gerade Verbindung mit Pfeil 22"/>
          <p:cNvCxnSpPr/>
          <p:nvPr/>
        </p:nvCxnSpPr>
        <p:spPr bwMode="auto">
          <a:xfrm flipH="1">
            <a:off x="1990760" y="2204864"/>
            <a:ext cx="981566" cy="1367953"/>
          </a:xfrm>
          <a:prstGeom prst="straightConnector1">
            <a:avLst/>
          </a:prstGeom>
          <a:noFill/>
          <a:ln w="57150" cap="flat" cmpd="sng" algn="ctr">
            <a:solidFill>
              <a:schemeClr val="tx1">
                <a:lumMod val="75000"/>
                <a:lumOff val="25000"/>
              </a:schemeClr>
            </a:solidFill>
            <a:prstDash val="solid"/>
            <a:round/>
            <a:headEnd type="none" w="med" len="med"/>
            <a:tailEnd type="arrow"/>
          </a:ln>
          <a:effectLst/>
        </p:spPr>
      </p:cxnSp>
      <p:sp>
        <p:nvSpPr>
          <p:cNvPr id="26" name="Textfeld 25"/>
          <p:cNvSpPr txBox="1"/>
          <p:nvPr/>
        </p:nvSpPr>
        <p:spPr>
          <a:xfrm>
            <a:off x="2161116" y="2492896"/>
            <a:ext cx="394660" cy="523220"/>
          </a:xfrm>
          <a:prstGeom prst="rect">
            <a:avLst/>
          </a:prstGeom>
          <a:noFill/>
        </p:spPr>
        <p:txBody>
          <a:bodyPr wrap="none" rtlCol="0">
            <a:spAutoFit/>
          </a:bodyPr>
          <a:lstStyle/>
          <a:p>
            <a:r>
              <a:rPr lang="en-US" sz="2800" b="1" dirty="0" smtClean="0">
                <a:latin typeface="ITC Officina Sans Book"/>
                <a:cs typeface="Calibri" pitchFamily="34" charset="0"/>
              </a:rPr>
              <a:t>+</a:t>
            </a:r>
            <a:endParaRPr lang="en-US" sz="2800" b="1" dirty="0">
              <a:latin typeface="ITC Officina Sans Book"/>
              <a:cs typeface="Calibri" pitchFamily="34" charset="0"/>
            </a:endParaRPr>
          </a:p>
        </p:txBody>
      </p:sp>
    </p:spTree>
    <p:extLst>
      <p:ext uri="{BB962C8B-B14F-4D97-AF65-F5344CB8AC3E}">
        <p14:creationId xmlns:p14="http://schemas.microsoft.com/office/powerpoint/2010/main" val="391927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(iv) </a:t>
            </a:r>
            <a:r>
              <a:rPr lang="en-US" dirty="0"/>
              <a:t>Networks mediate </a:t>
            </a:r>
            <a:r>
              <a:rPr lang="en-US" dirty="0" smtClean="0"/>
              <a:t>spatial effects </a:t>
            </a:r>
            <a:r>
              <a:rPr lang="en-US" dirty="0"/>
              <a:t>on knowledge</a:t>
            </a:r>
          </a:p>
        </p:txBody>
      </p:sp>
      <p:sp>
        <p:nvSpPr>
          <p:cNvPr id="3" name="Inhaltsplatzhalter 2"/>
          <p:cNvSpPr>
            <a:spLocks noGrp="1"/>
          </p:cNvSpPr>
          <p:nvPr>
            <p:ph idx="1"/>
          </p:nvPr>
        </p:nvSpPr>
        <p:spPr>
          <a:xfrm>
            <a:off x="4716016" y="1412875"/>
            <a:ext cx="3816424" cy="4464050"/>
          </a:xfrm>
        </p:spPr>
        <p:txBody>
          <a:bodyPr/>
          <a:lstStyle/>
          <a:p>
            <a:r>
              <a:rPr lang="en-US" sz="1600" dirty="0" smtClean="0"/>
              <a:t>Almeida/</a:t>
            </a:r>
            <a:r>
              <a:rPr lang="en-US" sz="1600" dirty="0" err="1" smtClean="0"/>
              <a:t>Kogut</a:t>
            </a:r>
            <a:r>
              <a:rPr lang="en-US" sz="1600" dirty="0" smtClean="0"/>
              <a:t> find that spillovers vary across regions and those regions with the strongest spillovers in technological development were the ones where job mobility was most restricted to intraregional job moves.</a:t>
            </a:r>
          </a:p>
          <a:p>
            <a:r>
              <a:rPr lang="en-US" sz="1600" dirty="0" err="1" smtClean="0"/>
              <a:t>Rosenkopf</a:t>
            </a:r>
            <a:r>
              <a:rPr lang="en-US" sz="1600" dirty="0" smtClean="0"/>
              <a:t>/Almeida show that inventor mobility increases inter-firm knowledge transfer (patent citations) independent of geography.</a:t>
            </a:r>
          </a:p>
          <a:p>
            <a:r>
              <a:rPr lang="en-US" sz="1600" dirty="0" err="1" smtClean="0"/>
              <a:t>Borgatti</a:t>
            </a:r>
            <a:r>
              <a:rPr lang="en-US" sz="1600" dirty="0" smtClean="0"/>
              <a:t>/Foster find that when ‘knowing someone’ and ‘accessibility of the person’ are controlled, proximity has no statistical effect on information transfer.</a:t>
            </a:r>
          </a:p>
        </p:txBody>
      </p:sp>
      <p:sp>
        <p:nvSpPr>
          <p:cNvPr id="4" name="Foliennummernplatzhalter 3"/>
          <p:cNvSpPr>
            <a:spLocks noGrp="1"/>
          </p:cNvSpPr>
          <p:nvPr>
            <p:ph type="sldNum" sz="quarter" idx="10"/>
          </p:nvPr>
        </p:nvSpPr>
        <p:spPr/>
        <p:txBody>
          <a:bodyPr/>
          <a:lstStyle/>
          <a:p>
            <a:pPr>
              <a:defRPr/>
            </a:pPr>
            <a:fld id="{8E7FF6AD-1836-4AD3-B17E-05B6B2D2CF5B}" type="slidenum">
              <a:rPr lang="en-US" smtClean="0"/>
              <a:pPr>
                <a:defRPr/>
              </a:pPr>
              <a:t>16</a:t>
            </a:fld>
            <a:endParaRPr lang="en-US" b="0"/>
          </a:p>
        </p:txBody>
      </p:sp>
      <p:sp>
        <p:nvSpPr>
          <p:cNvPr id="14" name="Rechteck 13"/>
          <p:cNvSpPr/>
          <p:nvPr/>
        </p:nvSpPr>
        <p:spPr>
          <a:xfrm>
            <a:off x="395536" y="6093296"/>
            <a:ext cx="7920880" cy="584775"/>
          </a:xfrm>
          <a:prstGeom prst="rect">
            <a:avLst/>
          </a:prstGeom>
        </p:spPr>
        <p:txBody>
          <a:bodyPr wrap="square">
            <a:spAutoFit/>
          </a:bodyPr>
          <a:lstStyle/>
          <a:p>
            <a:r>
              <a:rPr lang="en-US" dirty="0" smtClean="0"/>
              <a:t>Almeida P, </a:t>
            </a:r>
            <a:r>
              <a:rPr lang="en-US" dirty="0" err="1" smtClean="0"/>
              <a:t>Kogut</a:t>
            </a:r>
            <a:r>
              <a:rPr lang="en-US" dirty="0" smtClean="0"/>
              <a:t> B (1999) Localization of knowledge and the mobility of engineers in regional networks. </a:t>
            </a:r>
            <a:r>
              <a:rPr lang="en-US" i="1" dirty="0" smtClean="0"/>
              <a:t>Management Science 45: 905-917; </a:t>
            </a:r>
            <a:r>
              <a:rPr lang="en-US" dirty="0" err="1" smtClean="0"/>
              <a:t>Breschi</a:t>
            </a:r>
            <a:r>
              <a:rPr lang="en-US" dirty="0" smtClean="0"/>
              <a:t> S, </a:t>
            </a:r>
            <a:r>
              <a:rPr lang="en-US" dirty="0" err="1" smtClean="0"/>
              <a:t>Lissoni</a:t>
            </a:r>
            <a:r>
              <a:rPr lang="en-US" dirty="0" smtClean="0"/>
              <a:t> F (2009) Mobility of skilled workers and co-invention networks: An anatomy of localized knowledge flows. </a:t>
            </a:r>
            <a:r>
              <a:rPr lang="en-US" i="1" dirty="0" smtClean="0"/>
              <a:t>Journal of Economic Geography 9 (4): 439-468; </a:t>
            </a:r>
            <a:r>
              <a:rPr lang="en-US" dirty="0" err="1" smtClean="0"/>
              <a:t>Borgatti</a:t>
            </a:r>
            <a:r>
              <a:rPr lang="en-US" dirty="0" smtClean="0"/>
              <a:t> SP, Foster PC (2003) The network paradigm in organizational research: A review and typology. </a:t>
            </a:r>
            <a:r>
              <a:rPr lang="en-US" i="1" dirty="0" smtClean="0"/>
              <a:t>Journal of Management 29 (6): 991-1013; </a:t>
            </a:r>
            <a:r>
              <a:rPr lang="en-US" dirty="0" err="1"/>
              <a:t>Rosenkopf</a:t>
            </a:r>
            <a:r>
              <a:rPr lang="en-US" dirty="0"/>
              <a:t> L, Almeida P (2003) Overcoming local search through alliances and mobility. </a:t>
            </a:r>
            <a:r>
              <a:rPr lang="en-US" i="1" dirty="0"/>
              <a:t>Management Science 49 (6): </a:t>
            </a:r>
            <a:r>
              <a:rPr lang="en-US" i="1" dirty="0" smtClean="0"/>
              <a:t>751-766</a:t>
            </a:r>
            <a:endParaRPr lang="en-US" i="1" dirty="0"/>
          </a:p>
        </p:txBody>
      </p:sp>
      <p:sp>
        <p:nvSpPr>
          <p:cNvPr id="17" name="Gleichschenkliges Dreieck 16"/>
          <p:cNvSpPr/>
          <p:nvPr/>
        </p:nvSpPr>
        <p:spPr bwMode="auto">
          <a:xfrm rot="1661752">
            <a:off x="1075679" y="1764776"/>
            <a:ext cx="2752562" cy="1917911"/>
          </a:xfrm>
          <a:prstGeom prst="triangle">
            <a:avLst/>
          </a:prstGeom>
          <a:noFill/>
          <a:ln w="57150"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smtClean="0">
              <a:ln>
                <a:noFill/>
              </a:ln>
              <a:solidFill>
                <a:schemeClr val="tx1"/>
              </a:solidFill>
              <a:effectLst/>
              <a:latin typeface="Lucida Sans" pitchFamily="34" charset="0"/>
            </a:endParaRPr>
          </a:p>
        </p:txBody>
      </p:sp>
      <p:grpSp>
        <p:nvGrpSpPr>
          <p:cNvPr id="18" name="Gruppieren 17"/>
          <p:cNvGrpSpPr/>
          <p:nvPr/>
        </p:nvGrpSpPr>
        <p:grpSpPr>
          <a:xfrm>
            <a:off x="177859" y="1811044"/>
            <a:ext cx="4754181" cy="2626068"/>
            <a:chOff x="1795339" y="2636912"/>
            <a:chExt cx="4468849" cy="2309496"/>
          </a:xfrm>
        </p:grpSpPr>
        <p:sp>
          <p:nvSpPr>
            <p:cNvPr id="19" name="Text Box 3"/>
            <p:cNvSpPr txBox="1">
              <a:spLocks noChangeArrowheads="1"/>
            </p:cNvSpPr>
            <p:nvPr/>
          </p:nvSpPr>
          <p:spPr bwMode="auto">
            <a:xfrm>
              <a:off x="3707904" y="4478356"/>
              <a:ext cx="2556284" cy="468052"/>
            </a:xfrm>
            <a:prstGeom prst="rect">
              <a:avLst/>
            </a:prstGeom>
            <a:noFill/>
            <a:ln w="9525" algn="ctr">
              <a:noFill/>
              <a:miter lim="800000"/>
              <a:headEnd/>
              <a:tailEnd/>
            </a:ln>
          </p:spPr>
          <p:txBody>
            <a:bodyPr/>
            <a:lstStyle/>
            <a:p>
              <a:pPr algn="ctr">
                <a:spcAft>
                  <a:spcPts val="1200"/>
                </a:spcAft>
                <a:tabLst>
                  <a:tab pos="1435100" algn="l"/>
                </a:tabLst>
                <a:defRPr/>
              </a:pPr>
              <a:r>
                <a:rPr lang="en-US" sz="2800" b="1" dirty="0" smtClean="0">
                  <a:ln>
                    <a:solidFill>
                      <a:schemeClr val="bg1"/>
                    </a:solidFill>
                  </a:ln>
                  <a:solidFill>
                    <a:schemeClr val="bg2">
                      <a:lumMod val="75000"/>
                    </a:schemeClr>
                  </a:solidFill>
                  <a:latin typeface="ITC Officina Sans Book"/>
                </a:rPr>
                <a:t>Knowledge</a:t>
              </a:r>
              <a:endParaRPr lang="en-US" sz="1400" b="1" dirty="0" smtClean="0">
                <a:ln>
                  <a:solidFill>
                    <a:schemeClr val="bg1"/>
                  </a:solidFill>
                </a:ln>
                <a:solidFill>
                  <a:schemeClr val="bg2">
                    <a:lumMod val="75000"/>
                  </a:schemeClr>
                </a:solidFill>
                <a:latin typeface="Calibri" pitchFamily="34" charset="0"/>
              </a:endParaRPr>
            </a:p>
          </p:txBody>
        </p:sp>
        <p:sp>
          <p:nvSpPr>
            <p:cNvPr id="20" name="Text Box 3"/>
            <p:cNvSpPr txBox="1">
              <a:spLocks noChangeArrowheads="1"/>
            </p:cNvSpPr>
            <p:nvPr/>
          </p:nvSpPr>
          <p:spPr bwMode="auto">
            <a:xfrm>
              <a:off x="1795339" y="3465117"/>
              <a:ext cx="1656184" cy="468052"/>
            </a:xfrm>
            <a:prstGeom prst="rect">
              <a:avLst/>
            </a:prstGeom>
            <a:noFill/>
            <a:ln w="9525" algn="ctr">
              <a:noFill/>
              <a:miter lim="800000"/>
              <a:headEnd/>
              <a:tailEnd/>
            </a:ln>
          </p:spPr>
          <p:txBody>
            <a:bodyPr/>
            <a:lstStyle/>
            <a:p>
              <a:pPr algn="ctr">
                <a:spcAft>
                  <a:spcPts val="1200"/>
                </a:spcAft>
                <a:tabLst>
                  <a:tab pos="1435100" algn="l"/>
                </a:tabLst>
                <a:defRPr/>
              </a:pPr>
              <a:r>
                <a:rPr lang="de-DE" sz="2800" b="1" dirty="0" smtClean="0">
                  <a:ln>
                    <a:solidFill>
                      <a:schemeClr val="bg1"/>
                    </a:solidFill>
                  </a:ln>
                  <a:solidFill>
                    <a:schemeClr val="bg2">
                      <a:lumMod val="75000"/>
                    </a:schemeClr>
                  </a:solidFill>
                  <a:latin typeface="ITC Officina Sans Book"/>
                </a:rPr>
                <a:t>Space</a:t>
              </a:r>
              <a:endParaRPr lang="de-DE" sz="1400" b="1" dirty="0" smtClean="0">
                <a:ln>
                  <a:solidFill>
                    <a:schemeClr val="bg1"/>
                  </a:solidFill>
                </a:ln>
                <a:solidFill>
                  <a:schemeClr val="bg2">
                    <a:lumMod val="75000"/>
                  </a:schemeClr>
                </a:solidFill>
                <a:latin typeface="Calibri" pitchFamily="34" charset="0"/>
              </a:endParaRPr>
            </a:p>
          </p:txBody>
        </p:sp>
        <p:sp>
          <p:nvSpPr>
            <p:cNvPr id="21" name="Text Box 3"/>
            <p:cNvSpPr txBox="1">
              <a:spLocks noChangeArrowheads="1"/>
            </p:cNvSpPr>
            <p:nvPr/>
          </p:nvSpPr>
          <p:spPr bwMode="auto">
            <a:xfrm>
              <a:off x="3166559" y="2636912"/>
              <a:ext cx="2376264" cy="468052"/>
            </a:xfrm>
            <a:prstGeom prst="rect">
              <a:avLst/>
            </a:prstGeom>
            <a:noFill/>
            <a:ln w="9525" algn="ctr">
              <a:noFill/>
              <a:miter lim="800000"/>
              <a:headEnd/>
              <a:tailEnd/>
            </a:ln>
          </p:spPr>
          <p:txBody>
            <a:bodyPr/>
            <a:lstStyle/>
            <a:p>
              <a:pPr algn="ctr">
                <a:spcAft>
                  <a:spcPts val="1200"/>
                </a:spcAft>
                <a:tabLst>
                  <a:tab pos="1435100" algn="l"/>
                </a:tabLst>
                <a:defRPr/>
              </a:pPr>
              <a:r>
                <a:rPr lang="de-DE" sz="2800" b="1" dirty="0" smtClean="0">
                  <a:ln>
                    <a:solidFill>
                      <a:schemeClr val="bg1"/>
                    </a:solidFill>
                  </a:ln>
                  <a:solidFill>
                    <a:schemeClr val="bg2">
                      <a:lumMod val="75000"/>
                    </a:schemeClr>
                  </a:solidFill>
                  <a:latin typeface="ITC Officina Sans Book"/>
                </a:rPr>
                <a:t>Networks</a:t>
              </a:r>
              <a:endParaRPr lang="de-DE" sz="1400" b="1" dirty="0" smtClean="0">
                <a:ln>
                  <a:solidFill>
                    <a:schemeClr val="bg1"/>
                  </a:solidFill>
                </a:ln>
                <a:solidFill>
                  <a:schemeClr val="bg2">
                    <a:lumMod val="75000"/>
                  </a:schemeClr>
                </a:solidFill>
                <a:latin typeface="Calibri" pitchFamily="34" charset="0"/>
              </a:endParaRPr>
            </a:p>
          </p:txBody>
        </p:sp>
      </p:grpSp>
      <p:cxnSp>
        <p:nvCxnSpPr>
          <p:cNvPr id="22" name="Gerade Verbindung mit Pfeil 21"/>
          <p:cNvCxnSpPr/>
          <p:nvPr/>
        </p:nvCxnSpPr>
        <p:spPr bwMode="auto">
          <a:xfrm>
            <a:off x="1331284" y="3228588"/>
            <a:ext cx="1421466" cy="722922"/>
          </a:xfrm>
          <a:prstGeom prst="straightConnector1">
            <a:avLst/>
          </a:prstGeom>
          <a:noFill/>
          <a:ln w="57150" cap="flat" cmpd="sng" algn="ctr">
            <a:solidFill>
              <a:srgbClr val="C00000"/>
            </a:solidFill>
            <a:prstDash val="solid"/>
            <a:round/>
            <a:headEnd type="none" w="med" len="med"/>
            <a:tailEnd type="arrow"/>
          </a:ln>
          <a:effectLst/>
        </p:spPr>
      </p:cxnSp>
      <p:sp>
        <p:nvSpPr>
          <p:cNvPr id="23" name="Textfeld 22"/>
          <p:cNvSpPr txBox="1"/>
          <p:nvPr/>
        </p:nvSpPr>
        <p:spPr>
          <a:xfrm>
            <a:off x="1378646" y="3501008"/>
            <a:ext cx="385042" cy="523220"/>
          </a:xfrm>
          <a:prstGeom prst="rect">
            <a:avLst/>
          </a:prstGeom>
          <a:noFill/>
        </p:spPr>
        <p:txBody>
          <a:bodyPr wrap="none" rtlCol="0">
            <a:spAutoFit/>
          </a:bodyPr>
          <a:lstStyle/>
          <a:p>
            <a:r>
              <a:rPr lang="en-US" sz="2800" b="1" dirty="0" smtClean="0">
                <a:solidFill>
                  <a:srgbClr val="C00000"/>
                </a:solidFill>
                <a:latin typeface="ITC Officina Sans Book"/>
                <a:cs typeface="Calibri" pitchFamily="34" charset="0"/>
              </a:rPr>
              <a:t>0</a:t>
            </a:r>
            <a:endParaRPr lang="en-US" sz="2800" b="1" dirty="0">
              <a:solidFill>
                <a:srgbClr val="C00000"/>
              </a:solidFill>
              <a:latin typeface="ITC Officina Sans Book"/>
              <a:cs typeface="Calibri" pitchFamily="34" charset="0"/>
            </a:endParaRPr>
          </a:p>
        </p:txBody>
      </p:sp>
      <p:cxnSp>
        <p:nvCxnSpPr>
          <p:cNvPr id="24" name="Gerade Verbindung mit Pfeil 23"/>
          <p:cNvCxnSpPr/>
          <p:nvPr/>
        </p:nvCxnSpPr>
        <p:spPr bwMode="auto">
          <a:xfrm flipV="1">
            <a:off x="1130832" y="2276872"/>
            <a:ext cx="920888" cy="475902"/>
          </a:xfrm>
          <a:prstGeom prst="straightConnector1">
            <a:avLst/>
          </a:prstGeom>
          <a:noFill/>
          <a:ln w="57150" cap="flat" cmpd="sng" algn="ctr">
            <a:solidFill>
              <a:schemeClr val="tx1">
                <a:lumMod val="75000"/>
                <a:lumOff val="25000"/>
              </a:schemeClr>
            </a:solidFill>
            <a:prstDash val="solid"/>
            <a:round/>
            <a:headEnd type="none" w="med" len="med"/>
            <a:tailEnd type="arrow"/>
          </a:ln>
          <a:effectLst/>
        </p:spPr>
      </p:cxnSp>
      <p:sp>
        <p:nvSpPr>
          <p:cNvPr id="25" name="Textfeld 24"/>
          <p:cNvSpPr txBox="1"/>
          <p:nvPr/>
        </p:nvSpPr>
        <p:spPr>
          <a:xfrm>
            <a:off x="1153004" y="2132856"/>
            <a:ext cx="394660" cy="523220"/>
          </a:xfrm>
          <a:prstGeom prst="rect">
            <a:avLst/>
          </a:prstGeom>
          <a:noFill/>
        </p:spPr>
        <p:txBody>
          <a:bodyPr wrap="none" rtlCol="0">
            <a:spAutoFit/>
          </a:bodyPr>
          <a:lstStyle/>
          <a:p>
            <a:r>
              <a:rPr lang="en-US" sz="2800" b="1" dirty="0" smtClean="0">
                <a:latin typeface="ITC Officina Sans Book"/>
                <a:cs typeface="Calibri" pitchFamily="34" charset="0"/>
              </a:rPr>
              <a:t>+</a:t>
            </a:r>
            <a:endParaRPr lang="en-US" sz="2800" b="1" dirty="0">
              <a:latin typeface="ITC Officina Sans Book"/>
              <a:cs typeface="Calibri" pitchFamily="34" charset="0"/>
            </a:endParaRPr>
          </a:p>
        </p:txBody>
      </p:sp>
      <p:cxnSp>
        <p:nvCxnSpPr>
          <p:cNvPr id="7" name="Gerade Verbindung 6"/>
          <p:cNvCxnSpPr/>
          <p:nvPr/>
        </p:nvCxnSpPr>
        <p:spPr bwMode="auto">
          <a:xfrm flipV="1">
            <a:off x="1691680" y="3429000"/>
            <a:ext cx="467546" cy="159981"/>
          </a:xfrm>
          <a:prstGeom prst="line">
            <a:avLst/>
          </a:prstGeom>
          <a:noFill/>
          <a:ln w="28575" cap="flat" cmpd="sng" algn="ctr">
            <a:solidFill>
              <a:srgbClr val="C00000"/>
            </a:solidFill>
            <a:prstDash val="solid"/>
            <a:round/>
            <a:headEnd type="none" w="med" len="med"/>
            <a:tailEnd type="none" w="med" len="med"/>
          </a:ln>
          <a:effectLst/>
        </p:spPr>
      </p:cxnSp>
      <p:cxnSp>
        <p:nvCxnSpPr>
          <p:cNvPr id="26" name="Gerade Verbindung 25"/>
          <p:cNvCxnSpPr/>
          <p:nvPr/>
        </p:nvCxnSpPr>
        <p:spPr bwMode="auto">
          <a:xfrm flipV="1">
            <a:off x="1813084" y="3454047"/>
            <a:ext cx="467546" cy="159981"/>
          </a:xfrm>
          <a:prstGeom prst="line">
            <a:avLst/>
          </a:prstGeom>
          <a:noFill/>
          <a:ln w="28575" cap="flat" cmpd="sng" algn="ctr">
            <a:solidFill>
              <a:srgbClr val="C00000"/>
            </a:solidFill>
            <a:prstDash val="solid"/>
            <a:round/>
            <a:headEnd type="none" w="med" len="med"/>
            <a:tailEnd type="none" w="med" len="med"/>
          </a:ln>
          <a:effectLst/>
        </p:spPr>
      </p:cxnSp>
      <p:cxnSp>
        <p:nvCxnSpPr>
          <p:cNvPr id="27" name="Gerade Verbindung mit Pfeil 26"/>
          <p:cNvCxnSpPr/>
          <p:nvPr/>
        </p:nvCxnSpPr>
        <p:spPr bwMode="auto">
          <a:xfrm>
            <a:off x="2956828" y="2415262"/>
            <a:ext cx="252028" cy="1561648"/>
          </a:xfrm>
          <a:prstGeom prst="straightConnector1">
            <a:avLst/>
          </a:prstGeom>
          <a:noFill/>
          <a:ln w="57150" cap="flat" cmpd="sng" algn="ctr">
            <a:solidFill>
              <a:schemeClr val="tx1">
                <a:lumMod val="75000"/>
                <a:lumOff val="25000"/>
              </a:schemeClr>
            </a:solidFill>
            <a:prstDash val="solid"/>
            <a:round/>
            <a:headEnd type="none" w="med" len="med"/>
            <a:tailEnd type="arrow"/>
          </a:ln>
          <a:effectLst/>
        </p:spPr>
      </p:cxnSp>
      <p:sp>
        <p:nvSpPr>
          <p:cNvPr id="28" name="Textfeld 27"/>
          <p:cNvSpPr txBox="1"/>
          <p:nvPr/>
        </p:nvSpPr>
        <p:spPr>
          <a:xfrm>
            <a:off x="3131840" y="2761764"/>
            <a:ext cx="394660" cy="523220"/>
          </a:xfrm>
          <a:prstGeom prst="rect">
            <a:avLst/>
          </a:prstGeom>
          <a:noFill/>
        </p:spPr>
        <p:txBody>
          <a:bodyPr wrap="none" rtlCol="0">
            <a:spAutoFit/>
          </a:bodyPr>
          <a:lstStyle/>
          <a:p>
            <a:r>
              <a:rPr lang="en-US" sz="2800" b="1" dirty="0" smtClean="0">
                <a:latin typeface="ITC Officina Sans Book"/>
                <a:cs typeface="Calibri" pitchFamily="34" charset="0"/>
              </a:rPr>
              <a:t>+</a:t>
            </a:r>
            <a:endParaRPr lang="en-US" sz="2800" b="1" dirty="0">
              <a:latin typeface="ITC Officina Sans Book"/>
              <a:cs typeface="Calibri" pitchFamily="34" charset="0"/>
            </a:endParaRPr>
          </a:p>
        </p:txBody>
      </p:sp>
      <p:sp>
        <p:nvSpPr>
          <p:cNvPr id="31" name="Rechteck 30"/>
          <p:cNvSpPr/>
          <p:nvPr/>
        </p:nvSpPr>
        <p:spPr>
          <a:xfrm>
            <a:off x="467544" y="4581128"/>
            <a:ext cx="4176464" cy="830997"/>
          </a:xfrm>
          <a:prstGeom prst="rect">
            <a:avLst/>
          </a:prstGeom>
        </p:spPr>
        <p:txBody>
          <a:bodyPr wrap="square">
            <a:spAutoFit/>
          </a:bodyPr>
          <a:lstStyle/>
          <a:p>
            <a:r>
              <a:rPr lang="en-US" sz="1200" i="1" dirty="0">
                <a:latin typeface="Calibri" pitchFamily="34" charset="0"/>
                <a:cs typeface="Calibri" pitchFamily="34" charset="0"/>
              </a:rPr>
              <a:t>Mediation implies that the mediated variable </a:t>
            </a:r>
            <a:r>
              <a:rPr lang="en-US" sz="1200" i="1" dirty="0" smtClean="0">
                <a:latin typeface="Calibri" pitchFamily="34" charset="0"/>
                <a:cs typeface="Calibri" pitchFamily="34" charset="0"/>
              </a:rPr>
              <a:t>(space) </a:t>
            </a:r>
            <a:r>
              <a:rPr lang="en-US" sz="1200" i="1" dirty="0">
                <a:latin typeface="Calibri" pitchFamily="34" charset="0"/>
                <a:cs typeface="Calibri" pitchFamily="34" charset="0"/>
              </a:rPr>
              <a:t>predicts the mediating variables as well as </a:t>
            </a:r>
            <a:r>
              <a:rPr lang="en-US" sz="1200" i="1" dirty="0" smtClean="0">
                <a:latin typeface="Calibri" pitchFamily="34" charset="0"/>
                <a:cs typeface="Calibri" pitchFamily="34" charset="0"/>
              </a:rPr>
              <a:t>the dependent </a:t>
            </a:r>
            <a:r>
              <a:rPr lang="en-US" sz="1200" i="1" dirty="0">
                <a:latin typeface="Calibri" pitchFamily="34" charset="0"/>
                <a:cs typeface="Calibri" pitchFamily="34" charset="0"/>
              </a:rPr>
              <a:t>variable (e.g. </a:t>
            </a:r>
            <a:r>
              <a:rPr lang="en-US" sz="1200" i="1" dirty="0" smtClean="0">
                <a:latin typeface="Calibri" pitchFamily="34" charset="0"/>
                <a:cs typeface="Calibri" pitchFamily="34" charset="0"/>
              </a:rPr>
              <a:t>innovation), </a:t>
            </a:r>
            <a:r>
              <a:rPr lang="en-US" sz="1200" i="1" dirty="0">
                <a:latin typeface="Calibri" pitchFamily="34" charset="0"/>
                <a:cs typeface="Calibri" pitchFamily="34" charset="0"/>
              </a:rPr>
              <a:t>and that the coefficient for the mediated </a:t>
            </a:r>
            <a:r>
              <a:rPr lang="en-US" sz="1200" i="1" dirty="0" smtClean="0">
                <a:latin typeface="Calibri" pitchFamily="34" charset="0"/>
                <a:cs typeface="Calibri" pitchFamily="34" charset="0"/>
              </a:rPr>
              <a:t>variable is insignificant </a:t>
            </a:r>
            <a:r>
              <a:rPr lang="en-US" sz="1200" i="1" dirty="0">
                <a:latin typeface="Calibri" pitchFamily="34" charset="0"/>
                <a:cs typeface="Calibri" pitchFamily="34" charset="0"/>
              </a:rPr>
              <a:t>when the mediators are included in the </a:t>
            </a:r>
            <a:r>
              <a:rPr lang="en-US" sz="1200" i="1" dirty="0" smtClean="0">
                <a:latin typeface="Calibri" pitchFamily="34" charset="0"/>
                <a:cs typeface="Calibri" pitchFamily="34" charset="0"/>
              </a:rPr>
              <a:t>model.</a:t>
            </a:r>
            <a:endParaRPr lang="de-DE" sz="1200" i="1" dirty="0">
              <a:latin typeface="Calibri" pitchFamily="34" charset="0"/>
              <a:cs typeface="Calibri" pitchFamily="34" charset="0"/>
            </a:endParaRPr>
          </a:p>
        </p:txBody>
      </p:sp>
    </p:spTree>
    <p:extLst>
      <p:ext uri="{BB962C8B-B14F-4D97-AF65-F5344CB8AC3E}">
        <p14:creationId xmlns:p14="http://schemas.microsoft.com/office/powerpoint/2010/main" val="51394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Inhaltsplatzhalter 2"/>
          <p:cNvSpPr>
            <a:spLocks noGrp="1"/>
          </p:cNvSpPr>
          <p:nvPr>
            <p:ph idx="1"/>
          </p:nvPr>
        </p:nvSpPr>
        <p:spPr>
          <a:xfrm>
            <a:off x="684213" y="1844824"/>
            <a:ext cx="7632700" cy="3671937"/>
          </a:xfrm>
        </p:spPr>
        <p:txBody>
          <a:bodyPr/>
          <a:lstStyle/>
          <a:p>
            <a:pPr>
              <a:buFont typeface="+mj-lt"/>
              <a:buAutoNum type="arabicPeriod"/>
            </a:pPr>
            <a:r>
              <a:rPr lang="en-US" sz="2400" dirty="0" smtClean="0">
                <a:solidFill>
                  <a:schemeClr val="tx1">
                    <a:lumMod val="65000"/>
                    <a:lumOff val="35000"/>
                  </a:schemeClr>
                </a:solidFill>
                <a:latin typeface="ITC Officina Sans Book"/>
              </a:rPr>
              <a:t>What is network theory?</a:t>
            </a:r>
            <a:br>
              <a:rPr lang="en-US" sz="2400" dirty="0" smtClean="0">
                <a:solidFill>
                  <a:schemeClr val="tx1">
                    <a:lumMod val="65000"/>
                    <a:lumOff val="35000"/>
                  </a:schemeClr>
                </a:solidFill>
                <a:latin typeface="ITC Officina Sans Book"/>
              </a:rPr>
            </a:br>
            <a:r>
              <a:rPr lang="en-US" dirty="0" smtClean="0">
                <a:solidFill>
                  <a:schemeClr val="tx1">
                    <a:lumMod val="65000"/>
                    <a:lumOff val="35000"/>
                  </a:schemeClr>
                </a:solidFill>
                <a:latin typeface="ITC Officina Sans Book"/>
              </a:rPr>
              <a:t>Toward a full relational revolution</a:t>
            </a:r>
            <a:endParaRPr lang="en-US" sz="2400" dirty="0" smtClean="0">
              <a:solidFill>
                <a:schemeClr val="tx1">
                  <a:lumMod val="65000"/>
                  <a:lumOff val="35000"/>
                </a:schemeClr>
              </a:solidFill>
              <a:latin typeface="ITC Officina Sans Book"/>
            </a:endParaRPr>
          </a:p>
          <a:p>
            <a:pPr lvl="0">
              <a:buFont typeface="+mj-lt"/>
              <a:buAutoNum type="arabicPeriod"/>
            </a:pPr>
            <a:r>
              <a:rPr lang="en-US" sz="2400" dirty="0">
                <a:solidFill>
                  <a:schemeClr val="tx1">
                    <a:lumMod val="65000"/>
                    <a:lumOff val="35000"/>
                  </a:schemeClr>
                </a:solidFill>
                <a:latin typeface="ITC Officina Sans Book"/>
              </a:rPr>
              <a:t>Network t</a:t>
            </a:r>
            <a:r>
              <a:rPr lang="en-US" sz="2400" dirty="0" smtClean="0">
                <a:solidFill>
                  <a:schemeClr val="tx1">
                    <a:lumMod val="65000"/>
                    <a:lumOff val="35000"/>
                  </a:schemeClr>
                </a:solidFill>
                <a:latin typeface="ITC Officina Sans Book"/>
              </a:rPr>
              <a:t>heories </a:t>
            </a:r>
            <a:r>
              <a:rPr lang="en-US" sz="2400" dirty="0">
                <a:solidFill>
                  <a:schemeClr val="tx1">
                    <a:lumMod val="65000"/>
                    <a:lumOff val="35000"/>
                  </a:schemeClr>
                </a:solidFill>
                <a:latin typeface="ITC Officina Sans Book"/>
              </a:rPr>
              <a:t>of </a:t>
            </a:r>
            <a:r>
              <a:rPr lang="en-US" sz="2400" dirty="0" smtClean="0">
                <a:solidFill>
                  <a:schemeClr val="tx1">
                    <a:lumMod val="65000"/>
                    <a:lumOff val="35000"/>
                  </a:schemeClr>
                </a:solidFill>
                <a:latin typeface="ITC Officina Sans Book"/>
              </a:rPr>
              <a:t>knowledge &amp; geography</a:t>
            </a:r>
            <a:br>
              <a:rPr lang="en-US" sz="2400" dirty="0" smtClean="0">
                <a:solidFill>
                  <a:schemeClr val="tx1">
                    <a:lumMod val="65000"/>
                    <a:lumOff val="35000"/>
                  </a:schemeClr>
                </a:solidFill>
                <a:latin typeface="ITC Officina Sans Book"/>
              </a:rPr>
            </a:br>
            <a:r>
              <a:rPr lang="en-US" dirty="0" smtClean="0">
                <a:solidFill>
                  <a:schemeClr val="tx1">
                    <a:lumMod val="65000"/>
                    <a:lumOff val="35000"/>
                  </a:schemeClr>
                </a:solidFill>
                <a:latin typeface="ITC Officina Sans Book"/>
              </a:rPr>
              <a:t>Contingencies of an explanatory triad</a:t>
            </a:r>
            <a:endParaRPr lang="en-US" sz="2400" dirty="0" smtClean="0">
              <a:solidFill>
                <a:schemeClr val="tx1">
                  <a:lumMod val="65000"/>
                  <a:lumOff val="35000"/>
                </a:schemeClr>
              </a:solidFill>
              <a:latin typeface="ITC Officina Sans Book"/>
            </a:endParaRPr>
          </a:p>
          <a:p>
            <a:pPr>
              <a:buFont typeface="+mj-lt"/>
              <a:buAutoNum type="arabicPeriod"/>
            </a:pPr>
            <a:r>
              <a:rPr lang="en-US" sz="2400" dirty="0" smtClean="0">
                <a:solidFill>
                  <a:schemeClr val="tx1">
                    <a:lumMod val="65000"/>
                    <a:lumOff val="35000"/>
                  </a:schemeClr>
                </a:solidFill>
                <a:latin typeface="ITC Officina Sans Book"/>
              </a:rPr>
              <a:t>Beyond connectivity</a:t>
            </a:r>
            <a:br>
              <a:rPr lang="en-US" sz="2400" dirty="0" smtClean="0">
                <a:solidFill>
                  <a:schemeClr val="tx1">
                    <a:lumMod val="65000"/>
                    <a:lumOff val="35000"/>
                  </a:schemeClr>
                </a:solidFill>
                <a:latin typeface="ITC Officina Sans Book"/>
              </a:rPr>
            </a:br>
            <a:r>
              <a:rPr lang="en-US" dirty="0" smtClean="0">
                <a:solidFill>
                  <a:schemeClr val="tx1">
                    <a:lumMod val="65000"/>
                    <a:lumOff val="35000"/>
                  </a:schemeClr>
                </a:solidFill>
                <a:latin typeface="ITC Officina Sans Book"/>
              </a:rPr>
              <a:t>Fortifying geography</a:t>
            </a:r>
            <a:endParaRPr lang="en-US" sz="2400" dirty="0" smtClean="0">
              <a:solidFill>
                <a:schemeClr val="tx1">
                  <a:lumMod val="65000"/>
                  <a:lumOff val="35000"/>
                </a:schemeClr>
              </a:solidFill>
              <a:latin typeface="ITC Officina Sans Book"/>
            </a:endParaRPr>
          </a:p>
          <a:p>
            <a:pPr lvl="0">
              <a:buFont typeface="+mj-lt"/>
              <a:buAutoNum type="arabicPeriod"/>
            </a:pPr>
            <a:r>
              <a:rPr lang="en-US" sz="2400" dirty="0" smtClean="0">
                <a:solidFill>
                  <a:schemeClr val="tx1">
                    <a:lumMod val="65000"/>
                    <a:lumOff val="35000"/>
                  </a:schemeClr>
                </a:solidFill>
                <a:latin typeface="ITC Officina Sans Book"/>
              </a:rPr>
              <a:t>Conclusion</a:t>
            </a:r>
            <a:br>
              <a:rPr lang="en-US" sz="2400" dirty="0" smtClean="0">
                <a:solidFill>
                  <a:schemeClr val="tx1">
                    <a:lumMod val="65000"/>
                    <a:lumOff val="35000"/>
                  </a:schemeClr>
                </a:solidFill>
                <a:latin typeface="ITC Officina Sans Book"/>
              </a:rPr>
            </a:br>
            <a:endParaRPr lang="en-US" sz="2400" dirty="0" smtClean="0">
              <a:solidFill>
                <a:schemeClr val="tx1">
                  <a:lumMod val="65000"/>
                  <a:lumOff val="35000"/>
                </a:schemeClr>
              </a:solidFill>
              <a:latin typeface="ITC Officina Sans Book"/>
            </a:endParaRPr>
          </a:p>
          <a:p>
            <a:pPr lvl="0">
              <a:buFont typeface="+mj-lt"/>
              <a:buAutoNum type="arabicPeriod"/>
            </a:pPr>
            <a:endParaRPr lang="en-US" sz="2400" dirty="0" smtClean="0">
              <a:solidFill>
                <a:schemeClr val="tx1">
                  <a:lumMod val="65000"/>
                  <a:lumOff val="35000"/>
                </a:schemeClr>
              </a:solidFill>
              <a:latin typeface="ITC Officina Sans Book"/>
            </a:endParaRPr>
          </a:p>
          <a:p>
            <a:pPr>
              <a:buFont typeface="+mj-lt"/>
              <a:buAutoNum type="arabicPeriod"/>
            </a:pPr>
            <a:endParaRPr lang="en-US" sz="2400" dirty="0">
              <a:solidFill>
                <a:schemeClr val="tx1">
                  <a:lumMod val="65000"/>
                  <a:lumOff val="35000"/>
                </a:schemeClr>
              </a:solidFill>
              <a:latin typeface="ITC Officina Sans Book"/>
            </a:endParaRPr>
          </a:p>
        </p:txBody>
      </p:sp>
      <p:sp>
        <p:nvSpPr>
          <p:cNvPr id="4" name="Foliennummernplatzhalter 3"/>
          <p:cNvSpPr>
            <a:spLocks noGrp="1"/>
          </p:cNvSpPr>
          <p:nvPr>
            <p:ph type="sldNum" sz="quarter" idx="10"/>
          </p:nvPr>
        </p:nvSpPr>
        <p:spPr/>
        <p:txBody>
          <a:bodyPr/>
          <a:lstStyle/>
          <a:p>
            <a:pPr>
              <a:defRPr/>
            </a:pPr>
            <a:fld id="{8266E318-245E-4045-8589-9361DA1F5672}" type="slidenum">
              <a:rPr lang="de-DE" smtClean="0"/>
              <a:pPr>
                <a:defRPr/>
              </a:pPr>
              <a:t>17</a:t>
            </a:fld>
            <a:endParaRPr lang="de-DE" b="0"/>
          </a:p>
        </p:txBody>
      </p:sp>
    </p:spTree>
    <p:extLst>
      <p:ext uri="{BB962C8B-B14F-4D97-AF65-F5344CB8AC3E}">
        <p14:creationId xmlns:p14="http://schemas.microsoft.com/office/powerpoint/2010/main" val="36590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Accounting for ambivalent evidence</a:t>
            </a:r>
            <a:endParaRPr lang="en-US" dirty="0"/>
          </a:p>
        </p:txBody>
      </p:sp>
      <p:sp>
        <p:nvSpPr>
          <p:cNvPr id="3" name="Inhaltsplatzhalter 2"/>
          <p:cNvSpPr>
            <a:spLocks noGrp="1"/>
          </p:cNvSpPr>
          <p:nvPr>
            <p:ph idx="1"/>
          </p:nvPr>
        </p:nvSpPr>
        <p:spPr/>
        <p:txBody>
          <a:bodyPr/>
          <a:lstStyle/>
          <a:p>
            <a:r>
              <a:rPr lang="en-US" dirty="0" smtClean="0"/>
              <a:t>Empirics suggest: Ambivalent evidence about the explanatory triad ‘knowledge, networks and space’ </a:t>
            </a:r>
          </a:p>
          <a:p>
            <a:r>
              <a:rPr lang="en-US" dirty="0" smtClean="0"/>
              <a:t>Reason 1:  Variance in research designs, methodology and measures</a:t>
            </a:r>
          </a:p>
          <a:p>
            <a:pPr lvl="1"/>
            <a:r>
              <a:rPr lang="en-US" dirty="0" smtClean="0"/>
              <a:t>Measures of networks (Level of actors, kinds of relations)</a:t>
            </a:r>
          </a:p>
          <a:p>
            <a:pPr lvl="1"/>
            <a:r>
              <a:rPr lang="en-US" dirty="0" smtClean="0"/>
              <a:t>(Lack of) variations in what is conceived as knowledge (patents)</a:t>
            </a:r>
          </a:p>
          <a:p>
            <a:pPr lvl="1"/>
            <a:r>
              <a:rPr lang="en-US" dirty="0" smtClean="0"/>
              <a:t>Neglect of intervening conditions: </a:t>
            </a:r>
            <a:r>
              <a:rPr lang="en-US" dirty="0" err="1" smtClean="0"/>
              <a:t>tacitness</a:t>
            </a:r>
            <a:r>
              <a:rPr lang="en-US" dirty="0" smtClean="0"/>
              <a:t>, property, complexity, causal ambiguity of knowledge</a:t>
            </a:r>
          </a:p>
          <a:p>
            <a:r>
              <a:rPr lang="en-US" dirty="0" smtClean="0"/>
              <a:t>Reason 2:  Does knowledge flow really respect the paths of a communication network?</a:t>
            </a:r>
          </a:p>
          <a:p>
            <a:pPr lvl="1"/>
            <a:r>
              <a:rPr lang="en-US" dirty="0" smtClean="0"/>
              <a:t>Even fully isolated firms are found innovative when located in close proximity (Whittington et al 2009)</a:t>
            </a:r>
          </a:p>
          <a:p>
            <a:pPr lvl="1"/>
            <a:r>
              <a:rPr lang="en-US" dirty="0" smtClean="0"/>
              <a:t>Serendipity, buzz, noise etc. (</a:t>
            </a:r>
            <a:r>
              <a:rPr lang="en-US" dirty="0" err="1" smtClean="0"/>
              <a:t>Bathelt</a:t>
            </a:r>
            <a:r>
              <a:rPr lang="en-US" dirty="0" smtClean="0"/>
              <a:t> et al. 2004)</a:t>
            </a:r>
          </a:p>
          <a:p>
            <a:pPr lvl="1"/>
            <a:r>
              <a:rPr lang="en-US" dirty="0" smtClean="0"/>
              <a:t>Toward non-relational forms of learning</a:t>
            </a:r>
          </a:p>
        </p:txBody>
      </p:sp>
      <p:sp>
        <p:nvSpPr>
          <p:cNvPr id="4" name="Foliennummernplatzhalter 3"/>
          <p:cNvSpPr>
            <a:spLocks noGrp="1"/>
          </p:cNvSpPr>
          <p:nvPr>
            <p:ph type="sldNum" sz="quarter" idx="10"/>
          </p:nvPr>
        </p:nvSpPr>
        <p:spPr/>
        <p:txBody>
          <a:bodyPr/>
          <a:lstStyle/>
          <a:p>
            <a:pPr>
              <a:defRPr/>
            </a:pPr>
            <a:fld id="{8E7FF6AD-1836-4AD3-B17E-05B6B2D2CF5B}" type="slidenum">
              <a:rPr lang="de-DE" smtClean="0"/>
              <a:pPr>
                <a:defRPr/>
              </a:pPr>
              <a:t>18</a:t>
            </a:fld>
            <a:endParaRPr lang="de-DE" b="0" dirty="0"/>
          </a:p>
        </p:txBody>
      </p:sp>
      <p:sp>
        <p:nvSpPr>
          <p:cNvPr id="5" name="Rechteck 4"/>
          <p:cNvSpPr/>
          <p:nvPr/>
        </p:nvSpPr>
        <p:spPr>
          <a:xfrm>
            <a:off x="395536" y="6237312"/>
            <a:ext cx="7884368" cy="461665"/>
          </a:xfrm>
          <a:prstGeom prst="rect">
            <a:avLst/>
          </a:prstGeom>
        </p:spPr>
        <p:txBody>
          <a:bodyPr wrap="square">
            <a:spAutoFit/>
          </a:bodyPr>
          <a:lstStyle/>
          <a:p>
            <a:r>
              <a:rPr lang="en-US" dirty="0" err="1"/>
              <a:t>Bathelt</a:t>
            </a:r>
            <a:r>
              <a:rPr lang="en-US" dirty="0"/>
              <a:t> H, </a:t>
            </a:r>
            <a:r>
              <a:rPr lang="en-US" dirty="0" err="1"/>
              <a:t>Malmberg</a:t>
            </a:r>
            <a:r>
              <a:rPr lang="en-US" dirty="0"/>
              <a:t> A, </a:t>
            </a:r>
            <a:r>
              <a:rPr lang="en-US" dirty="0" err="1"/>
              <a:t>Maskell</a:t>
            </a:r>
            <a:r>
              <a:rPr lang="en-US" dirty="0"/>
              <a:t> P (2004) Clusters and knowledge: Local buzz, global pipelines and the process of knowledge creation. </a:t>
            </a:r>
            <a:r>
              <a:rPr lang="en-US" i="1" dirty="0"/>
              <a:t>Progress in Human Geography 28: </a:t>
            </a:r>
            <a:r>
              <a:rPr lang="en-US" i="1" dirty="0" smtClean="0"/>
              <a:t>31-56; </a:t>
            </a:r>
            <a:r>
              <a:rPr lang="en-US" dirty="0" smtClean="0"/>
              <a:t>Whittington </a:t>
            </a:r>
            <a:r>
              <a:rPr lang="en-US" dirty="0"/>
              <a:t>KB, Owen-Smith J, Powell WW (2009) Networks, propinquity, and innovation in knowledge-intensive industries. </a:t>
            </a:r>
            <a:r>
              <a:rPr lang="en-US" i="1" dirty="0"/>
              <a:t>Administrative Science Quarterly 54 (1): 90-122</a:t>
            </a:r>
          </a:p>
        </p:txBody>
      </p:sp>
    </p:spTree>
    <p:extLst>
      <p:ext uri="{BB962C8B-B14F-4D97-AF65-F5344CB8AC3E}">
        <p14:creationId xmlns:p14="http://schemas.microsoft.com/office/powerpoint/2010/main" val="215727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3"/>
          <p:cNvSpPr>
            <a:spLocks noGrp="1"/>
          </p:cNvSpPr>
          <p:nvPr>
            <p:ph type="sldNum" sz="quarter" idx="10"/>
          </p:nvPr>
        </p:nvSpPr>
        <p:spPr/>
        <p:txBody>
          <a:bodyPr/>
          <a:lstStyle/>
          <a:p>
            <a:fld id="{25FC0104-B245-410E-BF4E-F5F30B1777B8}" type="slidenum">
              <a:rPr lang="de-DE"/>
              <a:pPr/>
              <a:t>19</a:t>
            </a:fld>
            <a:endParaRPr lang="de-DE" b="0"/>
          </a:p>
        </p:txBody>
      </p:sp>
      <p:sp>
        <p:nvSpPr>
          <p:cNvPr id="1073154" name="Rectangle 2"/>
          <p:cNvSpPr>
            <a:spLocks noGrp="1" noChangeArrowheads="1"/>
          </p:cNvSpPr>
          <p:nvPr>
            <p:ph type="title"/>
          </p:nvPr>
        </p:nvSpPr>
        <p:spPr>
          <a:xfrm>
            <a:off x="369410" y="115888"/>
            <a:ext cx="6697662" cy="865187"/>
          </a:xfrm>
        </p:spPr>
        <p:txBody>
          <a:bodyPr/>
          <a:lstStyle/>
          <a:p>
            <a:r>
              <a:rPr lang="en-US" dirty="0"/>
              <a:t>Two kinds of collective learning</a:t>
            </a:r>
            <a:endParaRPr lang="de-DE" dirty="0"/>
          </a:p>
        </p:txBody>
      </p:sp>
      <p:sp>
        <p:nvSpPr>
          <p:cNvPr id="1073158" name="Text Box 6"/>
          <p:cNvSpPr txBox="1">
            <a:spLocks noChangeArrowheads="1"/>
          </p:cNvSpPr>
          <p:nvPr/>
        </p:nvSpPr>
        <p:spPr bwMode="auto">
          <a:xfrm>
            <a:off x="685156" y="1989138"/>
            <a:ext cx="3548062" cy="3385665"/>
          </a:xfrm>
          <a:prstGeom prst="rect">
            <a:avLst/>
          </a:prstGeom>
          <a:noFill/>
          <a:ln w="9525" algn="ctr">
            <a:solidFill>
              <a:schemeClr val="tx1">
                <a:lumMod val="85000"/>
                <a:lumOff val="15000"/>
              </a:schemeClr>
            </a:solidFill>
            <a:miter lim="800000"/>
            <a:headEnd/>
            <a:tailEnd/>
          </a:ln>
          <a:effectLst/>
        </p:spPr>
        <p:txBody>
          <a:bodyPr/>
          <a:lstStyle/>
          <a:p>
            <a:pPr>
              <a:tabLst>
                <a:tab pos="263525" algn="l"/>
              </a:tabLst>
            </a:pPr>
            <a:r>
              <a:rPr lang="en-US" sz="1800" dirty="0" smtClean="0">
                <a:solidFill>
                  <a:schemeClr val="tx1">
                    <a:lumMod val="85000"/>
                    <a:lumOff val="15000"/>
                  </a:schemeClr>
                </a:solidFill>
                <a:latin typeface="Calibri" pitchFamily="34" charset="0"/>
                <a:cs typeface="Calibri" pitchFamily="34" charset="0"/>
              </a:rPr>
              <a:t>= 	</a:t>
            </a:r>
            <a:r>
              <a:rPr lang="en-US" sz="1800" b="1" dirty="0" smtClean="0">
                <a:solidFill>
                  <a:schemeClr val="tx1">
                    <a:lumMod val="85000"/>
                    <a:lumOff val="15000"/>
                  </a:schemeClr>
                </a:solidFill>
                <a:latin typeface="Calibri" pitchFamily="34" charset="0"/>
                <a:cs typeface="Calibri" pitchFamily="34" charset="0"/>
              </a:rPr>
              <a:t>Learning by interacting</a:t>
            </a:r>
            <a:r>
              <a:rPr lang="en-US" sz="1800" dirty="0" smtClean="0">
                <a:solidFill>
                  <a:schemeClr val="tx1">
                    <a:lumMod val="85000"/>
                    <a:lumOff val="15000"/>
                  </a:schemeClr>
                </a:solidFill>
                <a:latin typeface="Calibri" pitchFamily="34" charset="0"/>
                <a:cs typeface="Calibri" pitchFamily="34" charset="0"/>
              </a:rPr>
              <a:t>.</a:t>
            </a:r>
          </a:p>
          <a:p>
            <a:pPr marL="266700" indent="-266700">
              <a:buFontTx/>
              <a:buChar char="•"/>
            </a:pPr>
            <a:r>
              <a:rPr lang="en-US" sz="1800" dirty="0" smtClean="0">
                <a:solidFill>
                  <a:schemeClr val="tx1">
                    <a:lumMod val="85000"/>
                    <a:lumOff val="15000"/>
                  </a:schemeClr>
                </a:solidFill>
                <a:latin typeface="Calibri" pitchFamily="34" charset="0"/>
                <a:cs typeface="Calibri" pitchFamily="34" charset="0"/>
              </a:rPr>
              <a:t>Learning occurs through collaborative knowledge creation (alliance) and friendly imitation.</a:t>
            </a:r>
          </a:p>
          <a:p>
            <a:pPr marL="266700" indent="-266700">
              <a:buFontTx/>
              <a:buChar char="•"/>
            </a:pPr>
            <a:r>
              <a:rPr lang="en-US" sz="1800" b="1" dirty="0" smtClean="0">
                <a:solidFill>
                  <a:schemeClr val="tx1">
                    <a:lumMod val="85000"/>
                    <a:lumOff val="15000"/>
                  </a:schemeClr>
                </a:solidFill>
                <a:latin typeface="Calibri" pitchFamily="34" charset="0"/>
                <a:cs typeface="Calibri" pitchFamily="34" charset="0"/>
              </a:rPr>
              <a:t>Friendly </a:t>
            </a:r>
            <a:r>
              <a:rPr lang="en-US" sz="1800" b="1" dirty="0">
                <a:solidFill>
                  <a:schemeClr val="tx1">
                    <a:lumMod val="85000"/>
                    <a:lumOff val="15000"/>
                  </a:schemeClr>
                </a:solidFill>
                <a:latin typeface="Calibri" pitchFamily="34" charset="0"/>
                <a:cs typeface="Calibri" pitchFamily="34" charset="0"/>
              </a:rPr>
              <a:t>imitation </a:t>
            </a:r>
            <a:r>
              <a:rPr lang="en-US" sz="1800" dirty="0">
                <a:solidFill>
                  <a:schemeClr val="tx1">
                    <a:lumMod val="85000"/>
                    <a:lumOff val="15000"/>
                  </a:schemeClr>
                </a:solidFill>
                <a:latin typeface="Calibri" pitchFamily="34" charset="0"/>
                <a:cs typeface="Calibri" pitchFamily="34" charset="0"/>
              </a:rPr>
              <a:t>= transmission of an existing practice to another firm based on </a:t>
            </a:r>
            <a:r>
              <a:rPr lang="en-US" sz="1800" dirty="0" smtClean="0">
                <a:solidFill>
                  <a:schemeClr val="tx1">
                    <a:lumMod val="85000"/>
                    <a:lumOff val="15000"/>
                  </a:schemeClr>
                </a:solidFill>
                <a:latin typeface="Calibri" pitchFamily="34" charset="0"/>
                <a:cs typeface="Calibri" pitchFamily="34" charset="0"/>
              </a:rPr>
              <a:t>the agreement </a:t>
            </a:r>
            <a:r>
              <a:rPr lang="en-US" sz="1800" dirty="0">
                <a:solidFill>
                  <a:schemeClr val="tx1">
                    <a:lumMod val="85000"/>
                    <a:lumOff val="15000"/>
                  </a:schemeClr>
                </a:solidFill>
                <a:latin typeface="Calibri" pitchFamily="34" charset="0"/>
                <a:cs typeface="Calibri" pitchFamily="34" charset="0"/>
              </a:rPr>
              <a:t>or active cooperation by the source </a:t>
            </a:r>
            <a:r>
              <a:rPr lang="en-US" sz="1800" dirty="0" smtClean="0">
                <a:solidFill>
                  <a:schemeClr val="tx1">
                    <a:lumMod val="85000"/>
                    <a:lumOff val="15000"/>
                  </a:schemeClr>
                </a:solidFill>
                <a:latin typeface="Calibri" pitchFamily="34" charset="0"/>
                <a:cs typeface="Calibri" pitchFamily="34" charset="0"/>
              </a:rPr>
              <a:t>firm.</a:t>
            </a:r>
            <a:endParaRPr lang="en-US" sz="1800" dirty="0">
              <a:solidFill>
                <a:schemeClr val="tx1">
                  <a:lumMod val="85000"/>
                  <a:lumOff val="15000"/>
                </a:schemeClr>
              </a:solidFill>
              <a:latin typeface="Calibri" pitchFamily="34" charset="0"/>
              <a:cs typeface="Calibri" pitchFamily="34" charset="0"/>
            </a:endParaRPr>
          </a:p>
          <a:p>
            <a:pPr marL="266700" indent="-266700">
              <a:buFontTx/>
              <a:buChar char="•"/>
            </a:pPr>
            <a:r>
              <a:rPr lang="en-US" sz="1800" b="1" dirty="0" smtClean="0">
                <a:solidFill>
                  <a:schemeClr val="tx1">
                    <a:lumMod val="85000"/>
                    <a:lumOff val="15000"/>
                  </a:schemeClr>
                </a:solidFill>
                <a:latin typeface="Calibri" pitchFamily="34" charset="0"/>
                <a:cs typeface="Calibri" pitchFamily="34" charset="0"/>
              </a:rPr>
              <a:t>Examples</a:t>
            </a:r>
            <a:r>
              <a:rPr lang="en-US" sz="1800" dirty="0">
                <a:solidFill>
                  <a:schemeClr val="tx1">
                    <a:lumMod val="85000"/>
                    <a:lumOff val="15000"/>
                  </a:schemeClr>
                </a:solidFill>
                <a:latin typeface="Calibri" pitchFamily="34" charset="0"/>
                <a:cs typeface="Calibri" pitchFamily="34" charset="0"/>
              </a:rPr>
              <a:t>:  </a:t>
            </a:r>
            <a:r>
              <a:rPr lang="en-US" sz="1800" dirty="0" smtClean="0">
                <a:solidFill>
                  <a:schemeClr val="tx1">
                    <a:lumMod val="85000"/>
                    <a:lumOff val="15000"/>
                  </a:schemeClr>
                </a:solidFill>
                <a:latin typeface="Calibri" pitchFamily="34" charset="0"/>
                <a:cs typeface="Calibri" pitchFamily="34" charset="0"/>
              </a:rPr>
              <a:t>strategic alliances</a:t>
            </a:r>
            <a:r>
              <a:rPr lang="en-US" sz="1800" dirty="0">
                <a:solidFill>
                  <a:schemeClr val="tx1">
                    <a:lumMod val="85000"/>
                    <a:lumOff val="15000"/>
                  </a:schemeClr>
                </a:solidFill>
                <a:latin typeface="Calibri" pitchFamily="34" charset="0"/>
                <a:cs typeface="Calibri" pitchFamily="34" charset="0"/>
              </a:rPr>
              <a:t>, </a:t>
            </a:r>
            <a:r>
              <a:rPr lang="en-US" sz="1800" dirty="0" smtClean="0">
                <a:solidFill>
                  <a:schemeClr val="tx1">
                    <a:lumMod val="85000"/>
                    <a:lumOff val="15000"/>
                  </a:schemeClr>
                </a:solidFill>
                <a:latin typeface="Calibri" pitchFamily="34" charset="0"/>
                <a:cs typeface="Calibri" pitchFamily="34" charset="0"/>
              </a:rPr>
              <a:t>financial syndication</a:t>
            </a:r>
            <a:r>
              <a:rPr lang="en-US" sz="1800" dirty="0">
                <a:solidFill>
                  <a:schemeClr val="tx1">
                    <a:lumMod val="85000"/>
                    <a:lumOff val="15000"/>
                  </a:schemeClr>
                </a:solidFill>
                <a:latin typeface="Calibri" pitchFamily="34" charset="0"/>
                <a:cs typeface="Calibri" pitchFamily="34" charset="0"/>
              </a:rPr>
              <a:t>, </a:t>
            </a:r>
            <a:r>
              <a:rPr lang="en-US" sz="1800" dirty="0" smtClean="0">
                <a:solidFill>
                  <a:schemeClr val="tx1">
                    <a:lumMod val="85000"/>
                    <a:lumOff val="15000"/>
                  </a:schemeClr>
                </a:solidFill>
                <a:latin typeface="Calibri" pitchFamily="34" charset="0"/>
                <a:cs typeface="Calibri" pitchFamily="34" charset="0"/>
              </a:rPr>
              <a:t>research consortia</a:t>
            </a:r>
          </a:p>
          <a:p>
            <a:pPr marL="266700" indent="-266700">
              <a:buFontTx/>
              <a:buChar char="•"/>
            </a:pPr>
            <a:endParaRPr lang="en-US" sz="1800" dirty="0">
              <a:solidFill>
                <a:schemeClr val="tx1">
                  <a:lumMod val="85000"/>
                  <a:lumOff val="15000"/>
                </a:schemeClr>
              </a:solidFill>
              <a:latin typeface="Calibri" pitchFamily="34" charset="0"/>
              <a:cs typeface="Calibri" pitchFamily="34" charset="0"/>
            </a:endParaRPr>
          </a:p>
        </p:txBody>
      </p:sp>
      <p:sp>
        <p:nvSpPr>
          <p:cNvPr id="1073159" name="Text Box 7"/>
          <p:cNvSpPr txBox="1">
            <a:spLocks noChangeArrowheads="1"/>
          </p:cNvSpPr>
          <p:nvPr/>
        </p:nvSpPr>
        <p:spPr bwMode="auto">
          <a:xfrm>
            <a:off x="683568" y="1558925"/>
            <a:ext cx="3549650" cy="431800"/>
          </a:xfrm>
          <a:prstGeom prst="rect">
            <a:avLst/>
          </a:prstGeom>
          <a:solidFill>
            <a:schemeClr val="bg1">
              <a:lumMod val="85000"/>
            </a:schemeClr>
          </a:solidFill>
          <a:ln w="9525" algn="ctr">
            <a:solidFill>
              <a:schemeClr val="tx1">
                <a:lumMod val="85000"/>
                <a:lumOff val="15000"/>
              </a:schemeClr>
            </a:solidFill>
            <a:miter lim="800000"/>
            <a:headEnd/>
            <a:tailEnd/>
          </a:ln>
          <a:effectLst/>
        </p:spPr>
        <p:txBody>
          <a:bodyPr/>
          <a:lstStyle/>
          <a:p>
            <a:pPr algn="ctr"/>
            <a:r>
              <a:rPr lang="en-US" sz="2000" smtClean="0">
                <a:solidFill>
                  <a:schemeClr val="tx1">
                    <a:lumMod val="85000"/>
                    <a:lumOff val="15000"/>
                  </a:schemeClr>
                </a:solidFill>
                <a:latin typeface="Calibri" pitchFamily="34" charset="0"/>
                <a:cs typeface="Calibri" pitchFamily="34" charset="0"/>
              </a:rPr>
              <a:t>Collaborative learning</a:t>
            </a:r>
            <a:endParaRPr lang="en-US" sz="2000">
              <a:solidFill>
                <a:schemeClr val="tx1">
                  <a:lumMod val="85000"/>
                  <a:lumOff val="15000"/>
                </a:schemeClr>
              </a:solidFill>
              <a:latin typeface="Calibri" pitchFamily="34" charset="0"/>
              <a:cs typeface="Calibri" pitchFamily="34" charset="0"/>
            </a:endParaRPr>
          </a:p>
        </p:txBody>
      </p:sp>
      <p:sp>
        <p:nvSpPr>
          <p:cNvPr id="1073160" name="Text Box 8"/>
          <p:cNvSpPr txBox="1">
            <a:spLocks noChangeArrowheads="1"/>
          </p:cNvSpPr>
          <p:nvPr/>
        </p:nvSpPr>
        <p:spPr bwMode="auto">
          <a:xfrm>
            <a:off x="4623743" y="1987550"/>
            <a:ext cx="3548063" cy="3385666"/>
          </a:xfrm>
          <a:prstGeom prst="rect">
            <a:avLst/>
          </a:prstGeom>
          <a:noFill/>
          <a:ln w="9525" algn="ctr">
            <a:solidFill>
              <a:schemeClr val="tx1">
                <a:lumMod val="85000"/>
                <a:lumOff val="15000"/>
              </a:schemeClr>
            </a:solidFill>
            <a:miter lim="800000"/>
            <a:headEnd/>
            <a:tailEnd/>
          </a:ln>
          <a:effectLst/>
        </p:spPr>
        <p:txBody>
          <a:bodyPr/>
          <a:lstStyle/>
          <a:p>
            <a:pPr>
              <a:tabLst>
                <a:tab pos="263525" algn="l"/>
              </a:tabLst>
            </a:pPr>
            <a:r>
              <a:rPr lang="en-US" sz="1800" dirty="0" smtClean="0">
                <a:solidFill>
                  <a:schemeClr val="tx1">
                    <a:lumMod val="85000"/>
                    <a:lumOff val="15000"/>
                  </a:schemeClr>
                </a:solidFill>
                <a:latin typeface="Calibri" pitchFamily="34" charset="0"/>
                <a:cs typeface="Calibri" pitchFamily="34" charset="0"/>
              </a:rPr>
              <a:t>= 	</a:t>
            </a:r>
            <a:r>
              <a:rPr lang="en-US" sz="1800" b="1" dirty="0" smtClean="0">
                <a:solidFill>
                  <a:schemeClr val="tx1">
                    <a:lumMod val="85000"/>
                    <a:lumOff val="15000"/>
                  </a:schemeClr>
                </a:solidFill>
                <a:latin typeface="Calibri" pitchFamily="34" charset="0"/>
                <a:cs typeface="Calibri" pitchFamily="34" charset="0"/>
              </a:rPr>
              <a:t>non-relational learning</a:t>
            </a:r>
          </a:p>
          <a:p>
            <a:pPr marL="266700" indent="-266700">
              <a:buFontTx/>
              <a:buChar char="•"/>
            </a:pPr>
            <a:r>
              <a:rPr lang="en-US" sz="1800" dirty="0" smtClean="0">
                <a:solidFill>
                  <a:schemeClr val="tx1">
                    <a:lumMod val="85000"/>
                    <a:lumOff val="15000"/>
                  </a:schemeClr>
                </a:solidFill>
                <a:latin typeface="Calibri" pitchFamily="34" charset="0"/>
                <a:cs typeface="Calibri" pitchFamily="34" charset="0"/>
              </a:rPr>
              <a:t>Learning without cooperation or the establishment of ‘real’ social or organizational relations.</a:t>
            </a:r>
          </a:p>
          <a:p>
            <a:pPr marL="266700" indent="-266700">
              <a:buFontTx/>
              <a:buChar char="•"/>
            </a:pPr>
            <a:r>
              <a:rPr lang="en-US" sz="1800" b="1" dirty="0">
                <a:solidFill>
                  <a:schemeClr val="tx1">
                    <a:lumMod val="85000"/>
                    <a:lumOff val="15000"/>
                  </a:schemeClr>
                </a:solidFill>
                <a:latin typeface="Calibri" pitchFamily="34" charset="0"/>
                <a:cs typeface="Calibri" pitchFamily="34" charset="0"/>
              </a:rPr>
              <a:t>Unfriendly imitation </a:t>
            </a:r>
            <a:r>
              <a:rPr lang="en-US" sz="1800" dirty="0">
                <a:solidFill>
                  <a:schemeClr val="tx1">
                    <a:lumMod val="85000"/>
                    <a:lumOff val="15000"/>
                  </a:schemeClr>
                </a:solidFill>
                <a:latin typeface="Calibri" pitchFamily="34" charset="0"/>
                <a:cs typeface="Calibri" pitchFamily="34" charset="0"/>
              </a:rPr>
              <a:t>= </a:t>
            </a:r>
            <a:r>
              <a:rPr lang="en-US" sz="1800" dirty="0" smtClean="0">
                <a:solidFill>
                  <a:schemeClr val="tx1">
                    <a:lumMod val="85000"/>
                    <a:lumOff val="15000"/>
                  </a:schemeClr>
                </a:solidFill>
                <a:latin typeface="Calibri" pitchFamily="34" charset="0"/>
                <a:cs typeface="Calibri" pitchFamily="34" charset="0"/>
              </a:rPr>
              <a:t>reproduction of a </a:t>
            </a:r>
            <a:r>
              <a:rPr lang="en-US" sz="1800" dirty="0">
                <a:solidFill>
                  <a:schemeClr val="tx1">
                    <a:lumMod val="85000"/>
                    <a:lumOff val="15000"/>
                  </a:schemeClr>
                </a:solidFill>
                <a:latin typeface="Calibri" pitchFamily="34" charset="0"/>
                <a:cs typeface="Calibri" pitchFamily="34" charset="0"/>
              </a:rPr>
              <a:t>practice </a:t>
            </a:r>
            <a:r>
              <a:rPr lang="en-US" sz="1800" dirty="0" smtClean="0">
                <a:solidFill>
                  <a:schemeClr val="tx1">
                    <a:lumMod val="85000"/>
                    <a:lumOff val="15000"/>
                  </a:schemeClr>
                </a:solidFill>
                <a:latin typeface="Calibri" pitchFamily="34" charset="0"/>
                <a:cs typeface="Calibri" pitchFamily="34" charset="0"/>
              </a:rPr>
              <a:t>where the </a:t>
            </a:r>
            <a:r>
              <a:rPr lang="en-US" sz="1800" dirty="0">
                <a:solidFill>
                  <a:schemeClr val="tx1">
                    <a:lumMod val="85000"/>
                    <a:lumOff val="15000"/>
                  </a:schemeClr>
                </a:solidFill>
                <a:latin typeface="Calibri" pitchFamily="34" charset="0"/>
                <a:cs typeface="Calibri" pitchFamily="34" charset="0"/>
              </a:rPr>
              <a:t>source firm is unaware or </a:t>
            </a:r>
            <a:r>
              <a:rPr lang="en-US" sz="1800" dirty="0" smtClean="0">
                <a:solidFill>
                  <a:schemeClr val="tx1">
                    <a:lumMod val="85000"/>
                    <a:lumOff val="15000"/>
                  </a:schemeClr>
                </a:solidFill>
                <a:latin typeface="Calibri" pitchFamily="34" charset="0"/>
                <a:cs typeface="Calibri" pitchFamily="34" charset="0"/>
              </a:rPr>
              <a:t>even disapproves of this reproduction.</a:t>
            </a:r>
            <a:endParaRPr lang="en-US" sz="1800" dirty="0">
              <a:solidFill>
                <a:schemeClr val="tx1">
                  <a:lumMod val="85000"/>
                  <a:lumOff val="15000"/>
                </a:schemeClr>
              </a:solidFill>
              <a:latin typeface="Calibri" pitchFamily="34" charset="0"/>
              <a:cs typeface="Calibri" pitchFamily="34" charset="0"/>
            </a:endParaRPr>
          </a:p>
          <a:p>
            <a:pPr marL="266700" indent="-266700">
              <a:buFontTx/>
              <a:buChar char="•"/>
            </a:pPr>
            <a:r>
              <a:rPr lang="en-US" sz="1800" b="1" dirty="0" smtClean="0">
                <a:solidFill>
                  <a:schemeClr val="tx1">
                    <a:lumMod val="85000"/>
                    <a:lumOff val="15000"/>
                  </a:schemeClr>
                </a:solidFill>
                <a:latin typeface="Calibri" pitchFamily="34" charset="0"/>
                <a:cs typeface="Calibri" pitchFamily="34" charset="0"/>
              </a:rPr>
              <a:t>Examples</a:t>
            </a:r>
            <a:r>
              <a:rPr lang="en-US" sz="1800" dirty="0" smtClean="0">
                <a:solidFill>
                  <a:schemeClr val="tx1">
                    <a:lumMod val="85000"/>
                    <a:lumOff val="15000"/>
                  </a:schemeClr>
                </a:solidFill>
                <a:latin typeface="Calibri" pitchFamily="34" charset="0"/>
                <a:cs typeface="Calibri" pitchFamily="34" charset="0"/>
              </a:rPr>
              <a:t>: poaching, </a:t>
            </a:r>
            <a:r>
              <a:rPr lang="en-US" sz="1800" dirty="0">
                <a:solidFill>
                  <a:schemeClr val="tx1">
                    <a:lumMod val="85000"/>
                    <a:lumOff val="15000"/>
                  </a:schemeClr>
                </a:solidFill>
                <a:latin typeface="Calibri" pitchFamily="34" charset="0"/>
                <a:cs typeface="Calibri" pitchFamily="34" charset="0"/>
              </a:rPr>
              <a:t>buzz</a:t>
            </a:r>
            <a:r>
              <a:rPr lang="en-US" sz="1800" dirty="0" smtClean="0">
                <a:solidFill>
                  <a:schemeClr val="tx1">
                    <a:lumMod val="85000"/>
                    <a:lumOff val="15000"/>
                  </a:schemeClr>
                </a:solidFill>
                <a:latin typeface="Calibri" pitchFamily="34" charset="0"/>
                <a:cs typeface="Calibri" pitchFamily="34" charset="0"/>
              </a:rPr>
              <a:t>, observation, reverse engineering, industrial espionage </a:t>
            </a:r>
          </a:p>
        </p:txBody>
      </p:sp>
      <p:sp>
        <p:nvSpPr>
          <p:cNvPr id="1073161" name="Text Box 9"/>
          <p:cNvSpPr txBox="1">
            <a:spLocks noChangeArrowheads="1"/>
          </p:cNvSpPr>
          <p:nvPr/>
        </p:nvSpPr>
        <p:spPr bwMode="auto">
          <a:xfrm>
            <a:off x="4622156" y="1557338"/>
            <a:ext cx="3549650" cy="431800"/>
          </a:xfrm>
          <a:prstGeom prst="rect">
            <a:avLst/>
          </a:prstGeom>
          <a:solidFill>
            <a:schemeClr val="bg1">
              <a:lumMod val="85000"/>
            </a:schemeClr>
          </a:solidFill>
          <a:ln w="9525" algn="ctr">
            <a:solidFill>
              <a:schemeClr val="tx1">
                <a:lumMod val="85000"/>
                <a:lumOff val="15000"/>
              </a:schemeClr>
            </a:solidFill>
            <a:miter lim="800000"/>
            <a:headEnd/>
            <a:tailEnd/>
          </a:ln>
          <a:effectLst/>
        </p:spPr>
        <p:txBody>
          <a:bodyPr/>
          <a:lstStyle/>
          <a:p>
            <a:pPr algn="ctr"/>
            <a:r>
              <a:rPr lang="en-US" sz="2000" smtClean="0">
                <a:solidFill>
                  <a:schemeClr val="tx1">
                    <a:lumMod val="85000"/>
                    <a:lumOff val="15000"/>
                  </a:schemeClr>
                </a:solidFill>
                <a:latin typeface="Calibri" pitchFamily="34" charset="0"/>
                <a:cs typeface="Calibri" pitchFamily="34" charset="0"/>
              </a:rPr>
              <a:t>Rival learning</a:t>
            </a:r>
            <a:endParaRPr lang="en-US" sz="2000">
              <a:solidFill>
                <a:schemeClr val="tx1">
                  <a:lumMod val="85000"/>
                  <a:lumOff val="15000"/>
                </a:schemeClr>
              </a:solidFill>
              <a:latin typeface="Calibri" pitchFamily="34" charset="0"/>
              <a:cs typeface="Calibri" pitchFamily="34" charset="0"/>
            </a:endParaRPr>
          </a:p>
        </p:txBody>
      </p:sp>
      <p:sp>
        <p:nvSpPr>
          <p:cNvPr id="1073162" name="Text Box 10"/>
          <p:cNvSpPr txBox="1">
            <a:spLocks noChangeArrowheads="1"/>
          </p:cNvSpPr>
          <p:nvPr/>
        </p:nvSpPr>
        <p:spPr bwMode="auto">
          <a:xfrm>
            <a:off x="373426" y="6228601"/>
            <a:ext cx="7991475" cy="584775"/>
          </a:xfrm>
          <a:prstGeom prst="rect">
            <a:avLst/>
          </a:prstGeom>
          <a:noFill/>
          <a:ln w="9525" algn="ctr">
            <a:noFill/>
            <a:miter lim="800000"/>
            <a:headEnd/>
            <a:tailEnd/>
          </a:ln>
          <a:effectLst/>
        </p:spPr>
        <p:txBody>
          <a:bodyPr wrap="square">
            <a:spAutoFit/>
          </a:bodyPr>
          <a:lstStyle/>
          <a:p>
            <a:r>
              <a:rPr lang="en-US" dirty="0" err="1"/>
              <a:t>Malmberg</a:t>
            </a:r>
            <a:r>
              <a:rPr lang="en-US" dirty="0"/>
              <a:t> A, </a:t>
            </a:r>
            <a:r>
              <a:rPr lang="en-US" dirty="0" err="1"/>
              <a:t>Maskell</a:t>
            </a:r>
            <a:r>
              <a:rPr lang="en-US" dirty="0"/>
              <a:t> P (2002) The elusive concept of localization economies: Towards a knowledge-based theory of spatial clustering. </a:t>
            </a:r>
            <a:r>
              <a:rPr lang="en-US" i="1" dirty="0"/>
              <a:t>Environment and Planning A 34: </a:t>
            </a:r>
            <a:r>
              <a:rPr lang="en-US" i="1" dirty="0" smtClean="0"/>
              <a:t>429-449; </a:t>
            </a:r>
            <a:r>
              <a:rPr lang="en-US" dirty="0"/>
              <a:t>Powell WW, </a:t>
            </a:r>
            <a:r>
              <a:rPr lang="en-US" dirty="0" err="1"/>
              <a:t>Koput</a:t>
            </a:r>
            <a:r>
              <a:rPr lang="en-US" dirty="0"/>
              <a:t> KW, Smith-</a:t>
            </a:r>
            <a:r>
              <a:rPr lang="en-US" dirty="0" err="1"/>
              <a:t>Doerr</a:t>
            </a:r>
            <a:r>
              <a:rPr lang="en-US" dirty="0"/>
              <a:t> L (1996) </a:t>
            </a:r>
            <a:r>
              <a:rPr lang="en-US" dirty="0" err="1"/>
              <a:t>Interorganizational</a:t>
            </a:r>
            <a:r>
              <a:rPr lang="en-US" dirty="0"/>
              <a:t> collaboration and the locus of innovation: networks of learning in biotechnology. </a:t>
            </a:r>
            <a:r>
              <a:rPr lang="en-US" i="1" dirty="0"/>
              <a:t>Administrative Science Quarterly 41 (1): </a:t>
            </a:r>
            <a:r>
              <a:rPr lang="en-US" i="1" dirty="0" smtClean="0"/>
              <a:t>116-145</a:t>
            </a:r>
          </a:p>
          <a:p>
            <a:endParaRPr lang="en-US" i="1" dirty="0" smtClean="0"/>
          </a:p>
        </p:txBody>
      </p:sp>
      <p:sp>
        <p:nvSpPr>
          <p:cNvPr id="2" name="Textfeld 1"/>
          <p:cNvSpPr txBox="1"/>
          <p:nvPr/>
        </p:nvSpPr>
        <p:spPr>
          <a:xfrm>
            <a:off x="707091" y="5589240"/>
            <a:ext cx="7609325" cy="432048"/>
          </a:xfrm>
          <a:prstGeom prst="rect">
            <a:avLst/>
          </a:prstGeom>
          <a:noFill/>
        </p:spPr>
        <p:txBody>
          <a:bodyPr wrap="square" rtlCol="0">
            <a:noAutofit/>
          </a:bodyPr>
          <a:lstStyle/>
          <a:p>
            <a:r>
              <a:rPr lang="de-DE" sz="1800" dirty="0" smtClean="0">
                <a:latin typeface="Calibri" pitchFamily="34" charset="0"/>
                <a:cs typeface="Calibri" pitchFamily="34" charset="0"/>
              </a:rPr>
              <a:t>Imitation = </a:t>
            </a:r>
            <a:r>
              <a:rPr lang="en-US" sz="1800" dirty="0">
                <a:latin typeface="Calibri" pitchFamily="34" charset="0"/>
                <a:cs typeface="Calibri" pitchFamily="34" charset="0"/>
              </a:rPr>
              <a:t>unilateral absorption of existing solutions from one firm by </a:t>
            </a:r>
            <a:r>
              <a:rPr lang="en-US" sz="1800" dirty="0" smtClean="0">
                <a:latin typeface="Calibri" pitchFamily="34" charset="0"/>
                <a:cs typeface="Calibri" pitchFamily="34" charset="0"/>
              </a:rPr>
              <a:t>another</a:t>
            </a:r>
          </a:p>
        </p:txBody>
      </p:sp>
    </p:spTree>
    <p:extLst>
      <p:ext uri="{BB962C8B-B14F-4D97-AF65-F5344CB8AC3E}">
        <p14:creationId xmlns:p14="http://schemas.microsoft.com/office/powerpoint/2010/main" val="346228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3160"/>
                                        </p:tgtEl>
                                        <p:attrNameLst>
                                          <p:attrName>style.visibility</p:attrName>
                                        </p:attrNameLst>
                                      </p:cBhvr>
                                      <p:to>
                                        <p:strVal val="visible"/>
                                      </p:to>
                                    </p:set>
                                    <p:animEffect transition="in" filter="fade">
                                      <p:cBhvr>
                                        <p:cTn id="7" dur="500"/>
                                        <p:tgtEl>
                                          <p:spTgt spid="10731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3161"/>
                                        </p:tgtEl>
                                        <p:attrNameLst>
                                          <p:attrName>style.visibility</p:attrName>
                                        </p:attrNameLst>
                                      </p:cBhvr>
                                      <p:to>
                                        <p:strVal val="visible"/>
                                      </p:to>
                                    </p:set>
                                    <p:animEffect transition="in" filter="fade">
                                      <p:cBhvr>
                                        <p:cTn id="10" dur="500"/>
                                        <p:tgtEl>
                                          <p:spTgt spid="1073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160" grpId="0" animBg="1"/>
      <p:bldP spid="10731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Buzzwords³</a:t>
            </a:r>
            <a:endParaRPr lang="de-DE" dirty="0"/>
          </a:p>
        </p:txBody>
      </p:sp>
      <p:sp>
        <p:nvSpPr>
          <p:cNvPr id="4" name="Foliennummernplatzhalter 3"/>
          <p:cNvSpPr>
            <a:spLocks noGrp="1"/>
          </p:cNvSpPr>
          <p:nvPr>
            <p:ph type="sldNum" sz="quarter" idx="10"/>
          </p:nvPr>
        </p:nvSpPr>
        <p:spPr/>
        <p:txBody>
          <a:bodyPr/>
          <a:lstStyle/>
          <a:p>
            <a:pPr>
              <a:defRPr/>
            </a:pPr>
            <a:fld id="{8E7FF6AD-1836-4AD3-B17E-05B6B2D2CF5B}" type="slidenum">
              <a:rPr lang="de-DE" smtClean="0"/>
              <a:pPr>
                <a:defRPr/>
              </a:pPr>
              <a:t>2</a:t>
            </a:fld>
            <a:endParaRPr lang="de-DE" b="0" dirty="0"/>
          </a:p>
        </p:txBody>
      </p:sp>
      <p:graphicFrame>
        <p:nvGraphicFramePr>
          <p:cNvPr id="11" name="Tabelle 10"/>
          <p:cNvGraphicFramePr>
            <a:graphicFrameLocks noGrp="1"/>
          </p:cNvGraphicFramePr>
          <p:nvPr>
            <p:extLst>
              <p:ext uri="{D42A27DB-BD31-4B8C-83A1-F6EECF244321}">
                <p14:modId xmlns:p14="http://schemas.microsoft.com/office/powerpoint/2010/main" val="2930753265"/>
              </p:ext>
            </p:extLst>
          </p:nvPr>
        </p:nvGraphicFramePr>
        <p:xfrm>
          <a:off x="467544" y="3802420"/>
          <a:ext cx="2016225" cy="2506900"/>
        </p:xfrm>
        <a:graphic>
          <a:graphicData uri="http://schemas.openxmlformats.org/drawingml/2006/table">
            <a:tbl>
              <a:tblPr firstRow="1" firstCol="1" bandRow="1">
                <a:tableStyleId>{2D5ABB26-0587-4C30-8999-92F81FD0307C}</a:tableStyleId>
              </a:tblPr>
              <a:tblGrid>
                <a:gridCol w="435941"/>
                <a:gridCol w="1035359"/>
                <a:gridCol w="544925"/>
              </a:tblGrid>
              <a:tr h="227900">
                <a:tc>
                  <a:txBody>
                    <a:bodyPr/>
                    <a:lstStyle/>
                    <a:p>
                      <a:pPr>
                        <a:lnSpc>
                          <a:spcPct val="105000"/>
                        </a:lnSpc>
                        <a:spcAft>
                          <a:spcPts val="0"/>
                        </a:spcAft>
                      </a:pPr>
                      <a:r>
                        <a:rPr lang="en-US" sz="1300" dirty="0">
                          <a:effectLst/>
                          <a:latin typeface="Calibri" pitchFamily="34" charset="0"/>
                          <a:cs typeface="Calibri" pitchFamily="34" charset="0"/>
                        </a:rPr>
                        <a:t>rank</a:t>
                      </a:r>
                      <a:endParaRPr lang="de-DE" sz="1300" dirty="0">
                        <a:effectLst/>
                        <a:latin typeface="Calibri" pitchFamily="34" charset="0"/>
                        <a:ea typeface="Times New Roman"/>
                        <a:cs typeface="Calibri" pitchFamily="34" charset="0"/>
                      </a:endParaRPr>
                    </a:p>
                  </a:txBody>
                  <a:tcPr marL="68580" marR="68580" marT="0" marB="0">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a:txBody>
                    <a:bodyPr/>
                    <a:lstStyle/>
                    <a:p>
                      <a:pPr>
                        <a:lnSpc>
                          <a:spcPct val="105000"/>
                        </a:lnSpc>
                        <a:spcAft>
                          <a:spcPts val="0"/>
                        </a:spcAft>
                      </a:pPr>
                      <a:r>
                        <a:rPr lang="en-US" sz="1300" dirty="0" smtClean="0">
                          <a:effectLst/>
                          <a:latin typeface="Calibri" pitchFamily="34" charset="0"/>
                          <a:cs typeface="Calibri" pitchFamily="34" charset="0"/>
                        </a:rPr>
                        <a:t>keyword</a:t>
                      </a:r>
                      <a:endParaRPr lang="de-DE" sz="1300" dirty="0">
                        <a:effectLst/>
                        <a:latin typeface="Calibri" pitchFamily="34" charset="0"/>
                        <a:ea typeface="Times New Roman"/>
                        <a:cs typeface="Calibri" pitchFamily="34" charset="0"/>
                      </a:endParaRPr>
                    </a:p>
                  </a:txBody>
                  <a:tcPr marL="68580" marR="68580" marT="0" marB="0">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a:txBody>
                    <a:bodyPr/>
                    <a:lstStyle/>
                    <a:p>
                      <a:pPr>
                        <a:lnSpc>
                          <a:spcPct val="105000"/>
                        </a:lnSpc>
                        <a:spcAft>
                          <a:spcPts val="0"/>
                        </a:spcAft>
                      </a:pPr>
                      <a:r>
                        <a:rPr lang="en-US" sz="1300" dirty="0" smtClean="0">
                          <a:effectLst/>
                          <a:latin typeface="Calibri" pitchFamily="34" charset="0"/>
                          <a:cs typeface="Calibri" pitchFamily="34" charset="0"/>
                        </a:rPr>
                        <a:t>count</a:t>
                      </a:r>
                      <a:endParaRPr lang="de-DE" sz="1300" dirty="0">
                        <a:effectLst/>
                        <a:latin typeface="Calibri" pitchFamily="34" charset="0"/>
                        <a:ea typeface="Times New Roman"/>
                        <a:cs typeface="Calibri" pitchFamily="34" charset="0"/>
                      </a:endParaRPr>
                    </a:p>
                  </a:txBody>
                  <a:tcPr marL="68580" marR="68580" marT="0" marB="0">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r>
              <a:tr h="227900">
                <a:tc>
                  <a:txBody>
                    <a:bodyPr/>
                    <a:lstStyle/>
                    <a:p>
                      <a:pPr>
                        <a:lnSpc>
                          <a:spcPct val="105000"/>
                        </a:lnSpc>
                        <a:spcAft>
                          <a:spcPts val="0"/>
                        </a:spcAft>
                      </a:pPr>
                      <a:r>
                        <a:rPr lang="en-US" sz="1300">
                          <a:effectLst/>
                          <a:latin typeface="Calibri" pitchFamily="34" charset="0"/>
                          <a:cs typeface="Calibri" pitchFamily="34" charset="0"/>
                        </a:rPr>
                        <a:t>1</a:t>
                      </a:r>
                      <a:endParaRPr lang="de-DE" sz="1300">
                        <a:effectLst/>
                        <a:latin typeface="Calibri" pitchFamily="34" charset="0"/>
                        <a:ea typeface="Times New Roman"/>
                        <a:cs typeface="Calibri" pitchFamily="34" charset="0"/>
                      </a:endParaRPr>
                    </a:p>
                  </a:txBody>
                  <a:tcPr marL="68580" marR="68580" marT="0" marB="0">
                    <a:lnT w="6350" cap="flat" cmpd="sng" algn="ctr">
                      <a:solidFill>
                        <a:schemeClr val="tx1"/>
                      </a:solidFill>
                      <a:prstDash val="solid"/>
                      <a:round/>
                      <a:headEnd type="none" w="med" len="med"/>
                      <a:tailEnd type="none" w="med" len="med"/>
                    </a:lnT>
                  </a:tcPr>
                </a:tc>
                <a:tc>
                  <a:txBody>
                    <a:bodyPr/>
                    <a:lstStyle/>
                    <a:p>
                      <a:pPr>
                        <a:lnSpc>
                          <a:spcPct val="105000"/>
                        </a:lnSpc>
                        <a:spcAft>
                          <a:spcPts val="0"/>
                        </a:spcAft>
                      </a:pPr>
                      <a:r>
                        <a:rPr lang="en-US" sz="1300" dirty="0">
                          <a:effectLst/>
                          <a:latin typeface="Calibri" pitchFamily="34" charset="0"/>
                          <a:cs typeface="Calibri" pitchFamily="34" charset="0"/>
                        </a:rPr>
                        <a:t>region* </a:t>
                      </a:r>
                      <a:endParaRPr lang="de-DE" sz="1300" dirty="0">
                        <a:effectLst/>
                        <a:latin typeface="Calibri" pitchFamily="34" charset="0"/>
                        <a:ea typeface="Times New Roman"/>
                        <a:cs typeface="Calibri" pitchFamily="34" charset="0"/>
                      </a:endParaRPr>
                    </a:p>
                  </a:txBody>
                  <a:tcPr marL="68580" marR="68580" marT="0" marB="0">
                    <a:lnT w="6350" cap="flat" cmpd="sng" algn="ctr">
                      <a:solidFill>
                        <a:schemeClr val="tx1"/>
                      </a:solidFill>
                      <a:prstDash val="solid"/>
                      <a:round/>
                      <a:headEnd type="none" w="med" len="med"/>
                      <a:tailEnd type="none" w="med" len="med"/>
                    </a:lnT>
                  </a:tcPr>
                </a:tc>
                <a:tc>
                  <a:txBody>
                    <a:bodyPr/>
                    <a:lstStyle/>
                    <a:p>
                      <a:pPr algn="r">
                        <a:lnSpc>
                          <a:spcPct val="105000"/>
                        </a:lnSpc>
                        <a:spcAft>
                          <a:spcPts val="0"/>
                        </a:spcAft>
                      </a:pPr>
                      <a:r>
                        <a:rPr lang="en-US" sz="1300" dirty="0">
                          <a:effectLst/>
                          <a:latin typeface="Calibri" pitchFamily="34" charset="0"/>
                          <a:cs typeface="Calibri" pitchFamily="34" charset="0"/>
                        </a:rPr>
                        <a:t>256</a:t>
                      </a:r>
                      <a:endParaRPr lang="de-DE" sz="1300" dirty="0">
                        <a:effectLst/>
                        <a:latin typeface="Calibri" pitchFamily="34" charset="0"/>
                        <a:ea typeface="Times New Roman"/>
                        <a:cs typeface="Calibri" pitchFamily="34" charset="0"/>
                      </a:endParaRPr>
                    </a:p>
                  </a:txBody>
                  <a:tcPr marL="68580" marR="140400" marT="0" marB="0">
                    <a:lnT w="6350" cap="flat" cmpd="sng" algn="ctr">
                      <a:solidFill>
                        <a:schemeClr val="tx1"/>
                      </a:solidFill>
                      <a:prstDash val="solid"/>
                      <a:round/>
                      <a:headEnd type="none" w="med" len="med"/>
                      <a:tailEnd type="none" w="med" len="med"/>
                    </a:lnT>
                  </a:tcPr>
                </a:tc>
              </a:tr>
              <a:tr h="227900">
                <a:tc>
                  <a:txBody>
                    <a:bodyPr/>
                    <a:lstStyle/>
                    <a:p>
                      <a:pPr>
                        <a:lnSpc>
                          <a:spcPct val="105000"/>
                        </a:lnSpc>
                        <a:spcAft>
                          <a:spcPts val="0"/>
                        </a:spcAft>
                      </a:pPr>
                      <a:r>
                        <a:rPr lang="en-US" sz="1300">
                          <a:effectLst/>
                          <a:latin typeface="Calibri" pitchFamily="34" charset="0"/>
                          <a:cs typeface="Calibri" pitchFamily="34" charset="0"/>
                        </a:rPr>
                        <a:t>2</a:t>
                      </a:r>
                      <a:endParaRPr lang="de-DE" sz="1300">
                        <a:effectLst/>
                        <a:latin typeface="Calibri" pitchFamily="34" charset="0"/>
                        <a:ea typeface="Times New Roman"/>
                        <a:cs typeface="Calibri" pitchFamily="34" charset="0"/>
                      </a:endParaRPr>
                    </a:p>
                  </a:txBody>
                  <a:tcPr marL="68580" marR="68580" marT="0" marB="0"/>
                </a:tc>
                <a:tc>
                  <a:txBody>
                    <a:bodyPr/>
                    <a:lstStyle/>
                    <a:p>
                      <a:pPr>
                        <a:lnSpc>
                          <a:spcPct val="105000"/>
                        </a:lnSpc>
                        <a:spcAft>
                          <a:spcPts val="0"/>
                        </a:spcAft>
                      </a:pPr>
                      <a:r>
                        <a:rPr lang="en-US" sz="1300" dirty="0">
                          <a:solidFill>
                            <a:srgbClr val="FF0000"/>
                          </a:solidFill>
                          <a:effectLst/>
                          <a:latin typeface="Calibri" pitchFamily="34" charset="0"/>
                          <a:cs typeface="Calibri" pitchFamily="34" charset="0"/>
                        </a:rPr>
                        <a:t>space</a:t>
                      </a:r>
                      <a:r>
                        <a:rPr lang="en-US" sz="1300" dirty="0" smtClean="0">
                          <a:solidFill>
                            <a:srgbClr val="FF0000"/>
                          </a:solidFill>
                          <a:effectLst/>
                          <a:latin typeface="Calibri" pitchFamily="34" charset="0"/>
                          <a:cs typeface="Calibri" pitchFamily="34" charset="0"/>
                        </a:rPr>
                        <a:t>*</a:t>
                      </a:r>
                      <a:endParaRPr lang="de-DE" sz="1300" dirty="0">
                        <a:solidFill>
                          <a:srgbClr val="FF0000"/>
                        </a:solidFill>
                        <a:effectLst/>
                        <a:latin typeface="Calibri" pitchFamily="34" charset="0"/>
                        <a:ea typeface="Times New Roman"/>
                        <a:cs typeface="Calibri" pitchFamily="34" charset="0"/>
                      </a:endParaRPr>
                    </a:p>
                  </a:txBody>
                  <a:tcPr marL="68580" marR="68580" marT="0" marB="0"/>
                </a:tc>
                <a:tc>
                  <a:txBody>
                    <a:bodyPr/>
                    <a:lstStyle/>
                    <a:p>
                      <a:pPr algn="r">
                        <a:lnSpc>
                          <a:spcPct val="105000"/>
                        </a:lnSpc>
                        <a:spcAft>
                          <a:spcPts val="0"/>
                        </a:spcAft>
                      </a:pPr>
                      <a:r>
                        <a:rPr lang="en-US" sz="1300" dirty="0">
                          <a:effectLst/>
                          <a:latin typeface="Calibri" pitchFamily="34" charset="0"/>
                          <a:cs typeface="Calibri" pitchFamily="34" charset="0"/>
                        </a:rPr>
                        <a:t>85</a:t>
                      </a:r>
                      <a:endParaRPr lang="de-DE" sz="1300" dirty="0">
                        <a:effectLst/>
                        <a:latin typeface="Calibri" pitchFamily="34" charset="0"/>
                        <a:ea typeface="Times New Roman"/>
                        <a:cs typeface="Calibri" pitchFamily="34" charset="0"/>
                      </a:endParaRPr>
                    </a:p>
                  </a:txBody>
                  <a:tcPr marL="68580" marR="140400" marT="0" marB="0"/>
                </a:tc>
              </a:tr>
              <a:tr h="227900">
                <a:tc>
                  <a:txBody>
                    <a:bodyPr/>
                    <a:lstStyle/>
                    <a:p>
                      <a:pPr>
                        <a:lnSpc>
                          <a:spcPct val="105000"/>
                        </a:lnSpc>
                        <a:spcAft>
                          <a:spcPts val="0"/>
                        </a:spcAft>
                      </a:pPr>
                      <a:r>
                        <a:rPr lang="en-US" sz="1300">
                          <a:effectLst/>
                          <a:latin typeface="Calibri" pitchFamily="34" charset="0"/>
                          <a:cs typeface="Calibri" pitchFamily="34" charset="0"/>
                        </a:rPr>
                        <a:t>3</a:t>
                      </a:r>
                      <a:endParaRPr lang="de-DE" sz="1300">
                        <a:effectLst/>
                        <a:latin typeface="Calibri" pitchFamily="34" charset="0"/>
                        <a:ea typeface="Times New Roman"/>
                        <a:cs typeface="Calibri" pitchFamily="34" charset="0"/>
                      </a:endParaRPr>
                    </a:p>
                  </a:txBody>
                  <a:tcPr marL="68580" marR="68580" marT="0" marB="0"/>
                </a:tc>
                <a:tc>
                  <a:txBody>
                    <a:bodyPr/>
                    <a:lstStyle/>
                    <a:p>
                      <a:pPr>
                        <a:lnSpc>
                          <a:spcPct val="105000"/>
                        </a:lnSpc>
                        <a:spcAft>
                          <a:spcPts val="0"/>
                        </a:spcAft>
                      </a:pPr>
                      <a:r>
                        <a:rPr lang="en-US" sz="1300" dirty="0">
                          <a:effectLst/>
                          <a:latin typeface="Calibri" pitchFamily="34" charset="0"/>
                          <a:cs typeface="Calibri" pitchFamily="34" charset="0"/>
                        </a:rPr>
                        <a:t>city/cities</a:t>
                      </a:r>
                      <a:endParaRPr lang="de-DE" sz="1300" dirty="0">
                        <a:effectLst/>
                        <a:latin typeface="Calibri" pitchFamily="34" charset="0"/>
                        <a:ea typeface="Times New Roman"/>
                        <a:cs typeface="Calibri" pitchFamily="34" charset="0"/>
                      </a:endParaRPr>
                    </a:p>
                  </a:txBody>
                  <a:tcPr marL="68580" marR="68580" marT="0" marB="0"/>
                </a:tc>
                <a:tc>
                  <a:txBody>
                    <a:bodyPr/>
                    <a:lstStyle/>
                    <a:p>
                      <a:pPr algn="r">
                        <a:lnSpc>
                          <a:spcPct val="105000"/>
                        </a:lnSpc>
                        <a:spcAft>
                          <a:spcPts val="0"/>
                        </a:spcAft>
                      </a:pPr>
                      <a:r>
                        <a:rPr lang="en-US" sz="1300" dirty="0">
                          <a:effectLst/>
                          <a:latin typeface="Calibri" pitchFamily="34" charset="0"/>
                          <a:cs typeface="Calibri" pitchFamily="34" charset="0"/>
                        </a:rPr>
                        <a:t>79</a:t>
                      </a:r>
                      <a:endParaRPr lang="de-DE" sz="1300" dirty="0">
                        <a:effectLst/>
                        <a:latin typeface="Calibri" pitchFamily="34" charset="0"/>
                        <a:ea typeface="Times New Roman"/>
                        <a:cs typeface="Calibri" pitchFamily="34" charset="0"/>
                      </a:endParaRPr>
                    </a:p>
                  </a:txBody>
                  <a:tcPr marL="68580" marR="140400" marT="0" marB="0"/>
                </a:tc>
              </a:tr>
              <a:tr h="227900">
                <a:tc>
                  <a:txBody>
                    <a:bodyPr/>
                    <a:lstStyle/>
                    <a:p>
                      <a:pPr>
                        <a:lnSpc>
                          <a:spcPct val="105000"/>
                        </a:lnSpc>
                        <a:spcAft>
                          <a:spcPts val="0"/>
                        </a:spcAft>
                      </a:pPr>
                      <a:r>
                        <a:rPr lang="en-US" sz="1300">
                          <a:effectLst/>
                          <a:latin typeface="Calibri" pitchFamily="34" charset="0"/>
                          <a:cs typeface="Calibri" pitchFamily="34" charset="0"/>
                        </a:rPr>
                        <a:t>4</a:t>
                      </a:r>
                      <a:endParaRPr lang="de-DE" sz="1300">
                        <a:effectLst/>
                        <a:latin typeface="Calibri" pitchFamily="34" charset="0"/>
                        <a:ea typeface="Times New Roman"/>
                        <a:cs typeface="Calibri" pitchFamily="34" charset="0"/>
                      </a:endParaRPr>
                    </a:p>
                  </a:txBody>
                  <a:tcPr marL="68580" marR="68580" marT="0" marB="0"/>
                </a:tc>
                <a:tc>
                  <a:txBody>
                    <a:bodyPr/>
                    <a:lstStyle/>
                    <a:p>
                      <a:pPr>
                        <a:lnSpc>
                          <a:spcPct val="105000"/>
                        </a:lnSpc>
                        <a:spcAft>
                          <a:spcPts val="0"/>
                        </a:spcAft>
                      </a:pPr>
                      <a:r>
                        <a:rPr lang="en-US" sz="1300" dirty="0" smtClean="0">
                          <a:effectLst/>
                          <a:latin typeface="Calibri" pitchFamily="34" charset="0"/>
                          <a:cs typeface="Calibri" pitchFamily="34" charset="0"/>
                        </a:rPr>
                        <a:t>planning</a:t>
                      </a:r>
                      <a:endParaRPr lang="de-DE" sz="1300" dirty="0">
                        <a:effectLst/>
                        <a:latin typeface="Calibri" pitchFamily="34" charset="0"/>
                        <a:ea typeface="Times New Roman"/>
                        <a:cs typeface="Calibri" pitchFamily="34" charset="0"/>
                      </a:endParaRPr>
                    </a:p>
                  </a:txBody>
                  <a:tcPr marL="68580" marR="68580" marT="0" marB="0"/>
                </a:tc>
                <a:tc>
                  <a:txBody>
                    <a:bodyPr/>
                    <a:lstStyle/>
                    <a:p>
                      <a:pPr algn="r">
                        <a:lnSpc>
                          <a:spcPct val="105000"/>
                        </a:lnSpc>
                        <a:spcAft>
                          <a:spcPts val="0"/>
                        </a:spcAft>
                      </a:pPr>
                      <a:r>
                        <a:rPr lang="en-US" sz="1300" dirty="0">
                          <a:effectLst/>
                          <a:latin typeface="Calibri" pitchFamily="34" charset="0"/>
                          <a:cs typeface="Calibri" pitchFamily="34" charset="0"/>
                        </a:rPr>
                        <a:t>72</a:t>
                      </a:r>
                      <a:endParaRPr lang="de-DE" sz="1300" dirty="0">
                        <a:effectLst/>
                        <a:latin typeface="Calibri" pitchFamily="34" charset="0"/>
                        <a:ea typeface="Times New Roman"/>
                        <a:cs typeface="Calibri" pitchFamily="34" charset="0"/>
                      </a:endParaRPr>
                    </a:p>
                  </a:txBody>
                  <a:tcPr marL="68580" marR="140400" marT="0" marB="0"/>
                </a:tc>
              </a:tr>
              <a:tr h="227900">
                <a:tc>
                  <a:txBody>
                    <a:bodyPr/>
                    <a:lstStyle/>
                    <a:p>
                      <a:pPr>
                        <a:lnSpc>
                          <a:spcPct val="105000"/>
                        </a:lnSpc>
                        <a:spcAft>
                          <a:spcPts val="0"/>
                        </a:spcAft>
                      </a:pPr>
                      <a:r>
                        <a:rPr lang="en-US" sz="1300" dirty="0">
                          <a:effectLst/>
                          <a:latin typeface="Calibri" pitchFamily="34" charset="0"/>
                          <a:cs typeface="Calibri" pitchFamily="34" charset="0"/>
                        </a:rPr>
                        <a:t>5</a:t>
                      </a:r>
                      <a:endParaRPr lang="de-DE" sz="1300" dirty="0">
                        <a:effectLst/>
                        <a:latin typeface="Calibri" pitchFamily="34" charset="0"/>
                        <a:ea typeface="Times New Roman"/>
                        <a:cs typeface="Calibri" pitchFamily="34" charset="0"/>
                      </a:endParaRPr>
                    </a:p>
                  </a:txBody>
                  <a:tcPr marL="68580" marR="68580" marT="0" marB="0"/>
                </a:tc>
                <a:tc>
                  <a:txBody>
                    <a:bodyPr/>
                    <a:lstStyle/>
                    <a:p>
                      <a:pPr>
                        <a:lnSpc>
                          <a:spcPct val="105000"/>
                        </a:lnSpc>
                        <a:spcAft>
                          <a:spcPts val="0"/>
                        </a:spcAft>
                      </a:pPr>
                      <a:r>
                        <a:rPr lang="en-US" sz="1300" dirty="0" smtClean="0">
                          <a:effectLst/>
                          <a:latin typeface="Calibri" pitchFamily="34" charset="0"/>
                          <a:cs typeface="Calibri" pitchFamily="34" charset="0"/>
                        </a:rPr>
                        <a:t>governance</a:t>
                      </a:r>
                      <a:endParaRPr lang="de-DE" sz="1300" dirty="0">
                        <a:effectLst/>
                        <a:latin typeface="Calibri" pitchFamily="34" charset="0"/>
                        <a:ea typeface="Times New Roman"/>
                        <a:cs typeface="Calibri" pitchFamily="34" charset="0"/>
                      </a:endParaRPr>
                    </a:p>
                  </a:txBody>
                  <a:tcPr marL="68580" marR="68580" marT="0" marB="0"/>
                </a:tc>
                <a:tc>
                  <a:txBody>
                    <a:bodyPr/>
                    <a:lstStyle/>
                    <a:p>
                      <a:pPr algn="r">
                        <a:lnSpc>
                          <a:spcPct val="105000"/>
                        </a:lnSpc>
                        <a:spcAft>
                          <a:spcPts val="0"/>
                        </a:spcAft>
                      </a:pPr>
                      <a:r>
                        <a:rPr lang="en-US" sz="1300" dirty="0">
                          <a:effectLst/>
                          <a:latin typeface="Calibri" pitchFamily="34" charset="0"/>
                          <a:cs typeface="Calibri" pitchFamily="34" charset="0"/>
                        </a:rPr>
                        <a:t>68</a:t>
                      </a:r>
                      <a:endParaRPr lang="de-DE" sz="1300" dirty="0">
                        <a:effectLst/>
                        <a:latin typeface="Calibri" pitchFamily="34" charset="0"/>
                        <a:ea typeface="Times New Roman"/>
                        <a:cs typeface="Calibri" pitchFamily="34" charset="0"/>
                      </a:endParaRPr>
                    </a:p>
                  </a:txBody>
                  <a:tcPr marL="68580" marR="140400" marT="0" marB="0"/>
                </a:tc>
              </a:tr>
              <a:tr h="227900">
                <a:tc>
                  <a:txBody>
                    <a:bodyPr/>
                    <a:lstStyle/>
                    <a:p>
                      <a:pPr>
                        <a:lnSpc>
                          <a:spcPct val="105000"/>
                        </a:lnSpc>
                        <a:spcAft>
                          <a:spcPts val="0"/>
                        </a:spcAft>
                      </a:pPr>
                      <a:r>
                        <a:rPr lang="en-US" sz="1300">
                          <a:effectLst/>
                          <a:latin typeface="Calibri" pitchFamily="34" charset="0"/>
                          <a:cs typeface="Calibri" pitchFamily="34" charset="0"/>
                        </a:rPr>
                        <a:t>6</a:t>
                      </a:r>
                      <a:endParaRPr lang="de-DE" sz="1300">
                        <a:effectLst/>
                        <a:latin typeface="Calibri" pitchFamily="34" charset="0"/>
                        <a:ea typeface="Times New Roman"/>
                        <a:cs typeface="Calibri" pitchFamily="34" charset="0"/>
                      </a:endParaRPr>
                    </a:p>
                  </a:txBody>
                  <a:tcPr marL="68580" marR="68580" marT="0" marB="0"/>
                </a:tc>
                <a:tc>
                  <a:txBody>
                    <a:bodyPr/>
                    <a:lstStyle/>
                    <a:p>
                      <a:pPr>
                        <a:lnSpc>
                          <a:spcPct val="105000"/>
                        </a:lnSpc>
                        <a:spcAft>
                          <a:spcPts val="0"/>
                        </a:spcAft>
                      </a:pPr>
                      <a:r>
                        <a:rPr lang="en-US" sz="1300" dirty="0" smtClean="0">
                          <a:effectLst/>
                          <a:latin typeface="Calibri" pitchFamily="34" charset="0"/>
                          <a:cs typeface="Calibri" pitchFamily="34" charset="0"/>
                        </a:rPr>
                        <a:t>development</a:t>
                      </a:r>
                      <a:endParaRPr lang="de-DE" sz="1300" dirty="0">
                        <a:effectLst/>
                        <a:latin typeface="Calibri" pitchFamily="34" charset="0"/>
                        <a:ea typeface="Times New Roman"/>
                        <a:cs typeface="Calibri" pitchFamily="34" charset="0"/>
                      </a:endParaRPr>
                    </a:p>
                  </a:txBody>
                  <a:tcPr marL="68580" marR="68580" marT="0" marB="0"/>
                </a:tc>
                <a:tc>
                  <a:txBody>
                    <a:bodyPr/>
                    <a:lstStyle/>
                    <a:p>
                      <a:pPr algn="r">
                        <a:lnSpc>
                          <a:spcPct val="105000"/>
                        </a:lnSpc>
                        <a:spcAft>
                          <a:spcPts val="0"/>
                        </a:spcAft>
                      </a:pPr>
                      <a:r>
                        <a:rPr lang="en-US" sz="1300" dirty="0">
                          <a:effectLst/>
                          <a:latin typeface="Calibri" pitchFamily="34" charset="0"/>
                          <a:cs typeface="Calibri" pitchFamily="34" charset="0"/>
                        </a:rPr>
                        <a:t>67</a:t>
                      </a:r>
                      <a:endParaRPr lang="de-DE" sz="1300" dirty="0">
                        <a:effectLst/>
                        <a:latin typeface="Calibri" pitchFamily="34" charset="0"/>
                        <a:ea typeface="Times New Roman"/>
                        <a:cs typeface="Calibri" pitchFamily="34" charset="0"/>
                      </a:endParaRPr>
                    </a:p>
                  </a:txBody>
                  <a:tcPr marL="68580" marR="140400" marT="0" marB="0"/>
                </a:tc>
              </a:tr>
              <a:tr h="227900">
                <a:tc>
                  <a:txBody>
                    <a:bodyPr/>
                    <a:lstStyle/>
                    <a:p>
                      <a:pPr>
                        <a:lnSpc>
                          <a:spcPct val="105000"/>
                        </a:lnSpc>
                        <a:spcAft>
                          <a:spcPts val="0"/>
                        </a:spcAft>
                      </a:pPr>
                      <a:r>
                        <a:rPr lang="en-US" sz="1300">
                          <a:effectLst/>
                          <a:latin typeface="Calibri" pitchFamily="34" charset="0"/>
                          <a:cs typeface="Calibri" pitchFamily="34" charset="0"/>
                        </a:rPr>
                        <a:t>7</a:t>
                      </a:r>
                      <a:endParaRPr lang="de-DE" sz="1300">
                        <a:effectLst/>
                        <a:latin typeface="Calibri" pitchFamily="34" charset="0"/>
                        <a:ea typeface="Times New Roman"/>
                        <a:cs typeface="Calibri" pitchFamily="34" charset="0"/>
                      </a:endParaRPr>
                    </a:p>
                  </a:txBody>
                  <a:tcPr marL="68580" marR="68580" marT="0" marB="0"/>
                </a:tc>
                <a:tc>
                  <a:txBody>
                    <a:bodyPr/>
                    <a:lstStyle/>
                    <a:p>
                      <a:pPr>
                        <a:lnSpc>
                          <a:spcPct val="105000"/>
                        </a:lnSpc>
                        <a:spcAft>
                          <a:spcPts val="0"/>
                        </a:spcAft>
                      </a:pPr>
                      <a:r>
                        <a:rPr lang="en-US" sz="1300" b="1" dirty="0">
                          <a:solidFill>
                            <a:srgbClr val="FF0000"/>
                          </a:solidFill>
                          <a:effectLst/>
                          <a:latin typeface="Calibri" pitchFamily="34" charset="0"/>
                          <a:cs typeface="Calibri" pitchFamily="34" charset="0"/>
                        </a:rPr>
                        <a:t>network*</a:t>
                      </a:r>
                      <a:endParaRPr lang="de-DE" sz="1300" b="1" dirty="0">
                        <a:solidFill>
                          <a:srgbClr val="FF0000"/>
                        </a:solidFill>
                        <a:effectLst/>
                        <a:latin typeface="Calibri" pitchFamily="34" charset="0"/>
                        <a:ea typeface="Times New Roman"/>
                        <a:cs typeface="Calibri" pitchFamily="34" charset="0"/>
                      </a:endParaRPr>
                    </a:p>
                  </a:txBody>
                  <a:tcPr marL="68580" marR="68580" marT="0" marB="0"/>
                </a:tc>
                <a:tc>
                  <a:txBody>
                    <a:bodyPr/>
                    <a:lstStyle/>
                    <a:p>
                      <a:pPr algn="r">
                        <a:lnSpc>
                          <a:spcPct val="105000"/>
                        </a:lnSpc>
                        <a:spcAft>
                          <a:spcPts val="0"/>
                        </a:spcAft>
                      </a:pPr>
                      <a:r>
                        <a:rPr lang="en-US" sz="1300" dirty="0">
                          <a:effectLst/>
                          <a:latin typeface="Calibri" pitchFamily="34" charset="0"/>
                          <a:cs typeface="Calibri" pitchFamily="34" charset="0"/>
                        </a:rPr>
                        <a:t>64</a:t>
                      </a:r>
                      <a:endParaRPr lang="de-DE" sz="1300" dirty="0">
                        <a:effectLst/>
                        <a:latin typeface="Calibri" pitchFamily="34" charset="0"/>
                        <a:ea typeface="Times New Roman"/>
                        <a:cs typeface="Calibri" pitchFamily="34" charset="0"/>
                      </a:endParaRPr>
                    </a:p>
                  </a:txBody>
                  <a:tcPr marL="68580" marR="140400" marT="0" marB="0"/>
                </a:tc>
              </a:tr>
              <a:tr h="227900">
                <a:tc>
                  <a:txBody>
                    <a:bodyPr/>
                    <a:lstStyle/>
                    <a:p>
                      <a:pPr>
                        <a:lnSpc>
                          <a:spcPct val="105000"/>
                        </a:lnSpc>
                        <a:spcAft>
                          <a:spcPts val="0"/>
                        </a:spcAft>
                      </a:pPr>
                      <a:r>
                        <a:rPr lang="en-US" sz="1300">
                          <a:effectLst/>
                          <a:latin typeface="Calibri" pitchFamily="34" charset="0"/>
                          <a:cs typeface="Calibri" pitchFamily="34" charset="0"/>
                        </a:rPr>
                        <a:t>8</a:t>
                      </a:r>
                      <a:endParaRPr lang="de-DE" sz="1300">
                        <a:effectLst/>
                        <a:latin typeface="Calibri" pitchFamily="34" charset="0"/>
                        <a:ea typeface="Times New Roman"/>
                        <a:cs typeface="Calibri" pitchFamily="34" charset="0"/>
                      </a:endParaRPr>
                    </a:p>
                  </a:txBody>
                  <a:tcPr marL="68580" marR="68580" marT="0" marB="0"/>
                </a:tc>
                <a:tc>
                  <a:txBody>
                    <a:bodyPr/>
                    <a:lstStyle/>
                    <a:p>
                      <a:pPr>
                        <a:lnSpc>
                          <a:spcPct val="105000"/>
                        </a:lnSpc>
                        <a:spcAft>
                          <a:spcPts val="0"/>
                        </a:spcAft>
                      </a:pPr>
                      <a:r>
                        <a:rPr lang="en-US" sz="1300" dirty="0" err="1" smtClean="0">
                          <a:effectLst/>
                          <a:latin typeface="Calibri" pitchFamily="34" charset="0"/>
                          <a:cs typeface="Calibri" pitchFamily="34" charset="0"/>
                        </a:rPr>
                        <a:t>innovat</a:t>
                      </a:r>
                      <a:r>
                        <a:rPr lang="en-US" sz="1300" dirty="0" smtClean="0">
                          <a:effectLst/>
                          <a:latin typeface="Calibri" pitchFamily="34" charset="0"/>
                          <a:cs typeface="Calibri" pitchFamily="34" charset="0"/>
                        </a:rPr>
                        <a:t>*</a:t>
                      </a:r>
                      <a:endParaRPr lang="de-DE" sz="1300" dirty="0">
                        <a:effectLst/>
                        <a:latin typeface="Calibri" pitchFamily="34" charset="0"/>
                        <a:ea typeface="Times New Roman"/>
                        <a:cs typeface="Calibri" pitchFamily="34" charset="0"/>
                      </a:endParaRPr>
                    </a:p>
                  </a:txBody>
                  <a:tcPr marL="68580" marR="68580" marT="0" marB="0"/>
                </a:tc>
                <a:tc>
                  <a:txBody>
                    <a:bodyPr/>
                    <a:lstStyle/>
                    <a:p>
                      <a:pPr algn="r">
                        <a:lnSpc>
                          <a:spcPct val="105000"/>
                        </a:lnSpc>
                        <a:spcAft>
                          <a:spcPts val="0"/>
                        </a:spcAft>
                      </a:pPr>
                      <a:r>
                        <a:rPr lang="en-US" sz="1300" dirty="0">
                          <a:effectLst/>
                          <a:latin typeface="Calibri" pitchFamily="34" charset="0"/>
                          <a:cs typeface="Calibri" pitchFamily="34" charset="0"/>
                        </a:rPr>
                        <a:t>62</a:t>
                      </a:r>
                      <a:endParaRPr lang="de-DE" sz="1300" dirty="0">
                        <a:effectLst/>
                        <a:latin typeface="Calibri" pitchFamily="34" charset="0"/>
                        <a:ea typeface="Times New Roman"/>
                        <a:cs typeface="Calibri" pitchFamily="34" charset="0"/>
                      </a:endParaRPr>
                    </a:p>
                  </a:txBody>
                  <a:tcPr marL="68580" marR="140400" marT="0" marB="0"/>
                </a:tc>
              </a:tr>
              <a:tr h="227900">
                <a:tc>
                  <a:txBody>
                    <a:bodyPr/>
                    <a:lstStyle/>
                    <a:p>
                      <a:pPr>
                        <a:lnSpc>
                          <a:spcPct val="105000"/>
                        </a:lnSpc>
                        <a:spcAft>
                          <a:spcPts val="0"/>
                        </a:spcAft>
                      </a:pPr>
                      <a:r>
                        <a:rPr lang="en-US" sz="1300">
                          <a:effectLst/>
                          <a:latin typeface="Calibri" pitchFamily="34" charset="0"/>
                          <a:cs typeface="Calibri" pitchFamily="34" charset="0"/>
                        </a:rPr>
                        <a:t>9</a:t>
                      </a:r>
                      <a:endParaRPr lang="de-DE" sz="1300">
                        <a:effectLst/>
                        <a:latin typeface="Calibri" pitchFamily="34" charset="0"/>
                        <a:ea typeface="Times New Roman"/>
                        <a:cs typeface="Calibri" pitchFamily="34" charset="0"/>
                      </a:endParaRPr>
                    </a:p>
                  </a:txBody>
                  <a:tcPr marL="68580" marR="68580" marT="0" marB="0"/>
                </a:tc>
                <a:tc>
                  <a:txBody>
                    <a:bodyPr/>
                    <a:lstStyle/>
                    <a:p>
                      <a:pPr>
                        <a:lnSpc>
                          <a:spcPct val="105000"/>
                        </a:lnSpc>
                        <a:spcAft>
                          <a:spcPts val="0"/>
                        </a:spcAft>
                      </a:pPr>
                      <a:r>
                        <a:rPr lang="en-US" sz="1300">
                          <a:effectLst/>
                          <a:latin typeface="Calibri" pitchFamily="34" charset="0"/>
                          <a:cs typeface="Calibri" pitchFamily="34" charset="0"/>
                        </a:rPr>
                        <a:t>territor*</a:t>
                      </a:r>
                      <a:endParaRPr lang="de-DE" sz="1300">
                        <a:effectLst/>
                        <a:latin typeface="Calibri" pitchFamily="34" charset="0"/>
                        <a:ea typeface="Times New Roman"/>
                        <a:cs typeface="Calibri" pitchFamily="34" charset="0"/>
                      </a:endParaRPr>
                    </a:p>
                  </a:txBody>
                  <a:tcPr marL="68580" marR="68580" marT="0" marB="0"/>
                </a:tc>
                <a:tc>
                  <a:txBody>
                    <a:bodyPr/>
                    <a:lstStyle/>
                    <a:p>
                      <a:pPr algn="r">
                        <a:lnSpc>
                          <a:spcPct val="105000"/>
                        </a:lnSpc>
                        <a:spcAft>
                          <a:spcPts val="0"/>
                        </a:spcAft>
                      </a:pPr>
                      <a:r>
                        <a:rPr lang="en-US" sz="1300" dirty="0">
                          <a:effectLst/>
                          <a:latin typeface="Calibri" pitchFamily="34" charset="0"/>
                          <a:cs typeface="Calibri" pitchFamily="34" charset="0"/>
                        </a:rPr>
                        <a:t>57</a:t>
                      </a:r>
                      <a:endParaRPr lang="de-DE" sz="1300" dirty="0">
                        <a:effectLst/>
                        <a:latin typeface="Calibri" pitchFamily="34" charset="0"/>
                        <a:ea typeface="Times New Roman"/>
                        <a:cs typeface="Calibri" pitchFamily="34" charset="0"/>
                      </a:endParaRPr>
                    </a:p>
                  </a:txBody>
                  <a:tcPr marL="68580" marR="140400" marT="0" marB="0"/>
                </a:tc>
              </a:tr>
              <a:tr h="227900">
                <a:tc>
                  <a:txBody>
                    <a:bodyPr/>
                    <a:lstStyle/>
                    <a:p>
                      <a:pPr>
                        <a:lnSpc>
                          <a:spcPct val="105000"/>
                        </a:lnSpc>
                        <a:spcAft>
                          <a:spcPts val="0"/>
                        </a:spcAft>
                      </a:pPr>
                      <a:r>
                        <a:rPr lang="en-US" sz="1300" dirty="0">
                          <a:effectLst/>
                          <a:latin typeface="Calibri" pitchFamily="34" charset="0"/>
                          <a:cs typeface="Calibri" pitchFamily="34" charset="0"/>
                        </a:rPr>
                        <a:t>10</a:t>
                      </a:r>
                      <a:endParaRPr lang="de-DE" sz="1300" dirty="0">
                        <a:effectLst/>
                        <a:latin typeface="Calibri" pitchFamily="34" charset="0"/>
                        <a:ea typeface="Times New Roman"/>
                        <a:cs typeface="Calibri" pitchFamily="34" charset="0"/>
                      </a:endParaRPr>
                    </a:p>
                  </a:txBody>
                  <a:tcPr marL="68580" marR="68580" marT="0" marB="0">
                    <a:lnB w="28575" cap="flat" cmpd="sng" algn="ctr">
                      <a:solidFill>
                        <a:schemeClr val="tx1"/>
                      </a:solidFill>
                      <a:prstDash val="solid"/>
                      <a:round/>
                      <a:headEnd type="none" w="med" len="med"/>
                      <a:tailEnd type="none" w="med" len="med"/>
                    </a:lnB>
                  </a:tcPr>
                </a:tc>
                <a:tc>
                  <a:txBody>
                    <a:bodyPr/>
                    <a:lstStyle/>
                    <a:p>
                      <a:pPr>
                        <a:lnSpc>
                          <a:spcPct val="105000"/>
                        </a:lnSpc>
                        <a:spcAft>
                          <a:spcPts val="0"/>
                        </a:spcAft>
                      </a:pPr>
                      <a:r>
                        <a:rPr lang="en-US" sz="1300" dirty="0">
                          <a:solidFill>
                            <a:srgbClr val="FF0000"/>
                          </a:solidFill>
                          <a:effectLst/>
                          <a:latin typeface="Calibri" pitchFamily="34" charset="0"/>
                          <a:cs typeface="Calibri" pitchFamily="34" charset="0"/>
                        </a:rPr>
                        <a:t>knowledge</a:t>
                      </a:r>
                      <a:endParaRPr lang="de-DE" sz="1300" dirty="0">
                        <a:solidFill>
                          <a:srgbClr val="FF0000"/>
                        </a:solidFill>
                        <a:effectLst/>
                        <a:latin typeface="Calibri" pitchFamily="34" charset="0"/>
                        <a:ea typeface="Times New Roman"/>
                        <a:cs typeface="Calibri" pitchFamily="34" charset="0"/>
                      </a:endParaRPr>
                    </a:p>
                  </a:txBody>
                  <a:tcPr marL="68580" marR="68580" marT="0" marB="0">
                    <a:lnB w="28575"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1300" dirty="0">
                          <a:effectLst/>
                          <a:latin typeface="Calibri" pitchFamily="34" charset="0"/>
                          <a:cs typeface="Calibri" pitchFamily="34" charset="0"/>
                        </a:rPr>
                        <a:t>48</a:t>
                      </a:r>
                      <a:endParaRPr lang="de-DE" sz="1300" dirty="0">
                        <a:effectLst/>
                        <a:latin typeface="Calibri" pitchFamily="34" charset="0"/>
                        <a:ea typeface="Times New Roman"/>
                        <a:cs typeface="Calibri" pitchFamily="34" charset="0"/>
                      </a:endParaRPr>
                    </a:p>
                  </a:txBody>
                  <a:tcPr marL="68580" marR="140400" marT="0" marB="0">
                    <a:lnB w="28575" cap="flat" cmpd="sng" algn="ctr">
                      <a:solidFill>
                        <a:schemeClr val="tx1"/>
                      </a:solidFill>
                      <a:prstDash val="solid"/>
                      <a:round/>
                      <a:headEnd type="none" w="med" len="med"/>
                      <a:tailEnd type="none" w="med" len="med"/>
                    </a:lnB>
                  </a:tcPr>
                </a:tc>
              </a:tr>
            </a:tbl>
          </a:graphicData>
        </a:graphic>
      </p:graphicFrame>
      <p:sp>
        <p:nvSpPr>
          <p:cNvPr id="12" name="Textfeld 11"/>
          <p:cNvSpPr txBox="1"/>
          <p:nvPr/>
        </p:nvSpPr>
        <p:spPr>
          <a:xfrm>
            <a:off x="395536" y="6453916"/>
            <a:ext cx="7776864" cy="215444"/>
          </a:xfrm>
          <a:prstGeom prst="rect">
            <a:avLst/>
          </a:prstGeom>
          <a:noFill/>
        </p:spPr>
        <p:txBody>
          <a:bodyPr wrap="square" rtlCol="0">
            <a:spAutoFit/>
          </a:bodyPr>
          <a:lstStyle/>
          <a:p>
            <a:r>
              <a:rPr lang="en-US" dirty="0" smtClean="0">
                <a:latin typeface="+mj-lt"/>
                <a:cs typeface="Times New Roman" pitchFamily="18" charset="0"/>
              </a:rPr>
              <a:t>Number of times that a keyword appears in the 2012 RSA annual conference program</a:t>
            </a:r>
            <a:endParaRPr lang="en-US" dirty="0">
              <a:latin typeface="+mj-lt"/>
              <a:cs typeface="Times New Roman" pitchFamily="18" charset="0"/>
            </a:endParaRPr>
          </a:p>
        </p:txBody>
      </p:sp>
      <p:sp>
        <p:nvSpPr>
          <p:cNvPr id="13" name="Rechteck 12"/>
          <p:cNvSpPr/>
          <p:nvPr/>
        </p:nvSpPr>
        <p:spPr>
          <a:xfrm>
            <a:off x="1674811" y="1733907"/>
            <a:ext cx="2321125" cy="830997"/>
          </a:xfrm>
          <a:prstGeom prst="rect">
            <a:avLst/>
          </a:prstGeom>
        </p:spPr>
        <p:txBody>
          <a:bodyPr wrap="square">
            <a:spAutoFit/>
          </a:bodyPr>
          <a:lstStyle/>
          <a:p>
            <a:pPr algn="r"/>
            <a:r>
              <a:rPr lang="en-US" sz="1600" i="1" dirty="0">
                <a:latin typeface="Cambria" pitchFamily="18" charset="0"/>
                <a:cs typeface="Calibri" pitchFamily="34" charset="0"/>
              </a:rPr>
              <a:t>Every 6th session of this conference </a:t>
            </a:r>
            <a:r>
              <a:rPr lang="en-US" sz="1600" i="1" dirty="0" smtClean="0">
                <a:latin typeface="Cambria" pitchFamily="18" charset="0"/>
                <a:cs typeface="Calibri" pitchFamily="34" charset="0"/>
              </a:rPr>
              <a:t>has ‘network</a:t>
            </a:r>
            <a:r>
              <a:rPr lang="en-US" sz="1600" i="1" dirty="0">
                <a:latin typeface="Cambria" pitchFamily="18" charset="0"/>
                <a:cs typeface="Calibri" pitchFamily="34" charset="0"/>
              </a:rPr>
              <a:t>‘ </a:t>
            </a:r>
            <a:r>
              <a:rPr lang="en-US" sz="1600" i="1" dirty="0" smtClean="0">
                <a:latin typeface="Cambria" pitchFamily="18" charset="0"/>
                <a:cs typeface="Calibri" pitchFamily="34" charset="0"/>
              </a:rPr>
              <a:t>in its </a:t>
            </a:r>
            <a:r>
              <a:rPr lang="en-US" sz="1600" i="1" dirty="0">
                <a:latin typeface="Cambria" pitchFamily="18" charset="0"/>
                <a:cs typeface="Calibri" pitchFamily="34" charset="0"/>
              </a:rPr>
              <a:t>title (</a:t>
            </a:r>
            <a:r>
              <a:rPr lang="en-US" sz="1600" i="1" dirty="0" smtClean="0">
                <a:latin typeface="Cambria" pitchFamily="18" charset="0"/>
                <a:cs typeface="Calibri" pitchFamily="34" charset="0"/>
              </a:rPr>
              <a:t>20/121</a:t>
            </a:r>
            <a:r>
              <a:rPr lang="en-US" sz="1600" i="1" dirty="0">
                <a:latin typeface="Cambria" pitchFamily="18" charset="0"/>
                <a:cs typeface="Calibri" pitchFamily="34" charset="0"/>
              </a:rPr>
              <a:t>)</a:t>
            </a:r>
          </a:p>
        </p:txBody>
      </p:sp>
      <p:sp>
        <p:nvSpPr>
          <p:cNvPr id="14" name="Rechteck 13"/>
          <p:cNvSpPr/>
          <p:nvPr/>
        </p:nvSpPr>
        <p:spPr>
          <a:xfrm>
            <a:off x="6228184" y="2279774"/>
            <a:ext cx="1756908" cy="1077218"/>
          </a:xfrm>
          <a:prstGeom prst="rect">
            <a:avLst/>
          </a:prstGeom>
        </p:spPr>
        <p:txBody>
          <a:bodyPr wrap="square">
            <a:spAutoFit/>
          </a:bodyPr>
          <a:lstStyle/>
          <a:p>
            <a:r>
              <a:rPr lang="en-US" sz="1600" i="1" dirty="0">
                <a:latin typeface="Cambria" pitchFamily="18" charset="0"/>
                <a:cs typeface="Calibri" pitchFamily="34" charset="0"/>
              </a:rPr>
              <a:t>Every 8th paper </a:t>
            </a:r>
            <a:r>
              <a:rPr lang="en-US" sz="1600" i="1" dirty="0" smtClean="0">
                <a:latin typeface="Cambria" pitchFamily="18" charset="0"/>
                <a:cs typeface="Calibri" pitchFamily="34" charset="0"/>
              </a:rPr>
              <a:t>of </a:t>
            </a:r>
            <a:r>
              <a:rPr lang="en-US" sz="1600" i="1" dirty="0">
                <a:latin typeface="Cambria" pitchFamily="18" charset="0"/>
                <a:cs typeface="Calibri" pitchFamily="34" charset="0"/>
              </a:rPr>
              <a:t>this conference has ‘network’ in its title (</a:t>
            </a:r>
            <a:r>
              <a:rPr lang="en-US" sz="1600" i="1" dirty="0" smtClean="0">
                <a:latin typeface="Cambria" pitchFamily="18" charset="0"/>
                <a:cs typeface="Calibri" pitchFamily="34" charset="0"/>
              </a:rPr>
              <a:t>44/364</a:t>
            </a:r>
            <a:r>
              <a:rPr lang="en-US" sz="1600" i="1" dirty="0">
                <a:latin typeface="Cambria" pitchFamily="18" charset="0"/>
                <a:cs typeface="Calibri" pitchFamily="34" charset="0"/>
              </a:rPr>
              <a:t>).</a:t>
            </a:r>
          </a:p>
        </p:txBody>
      </p:sp>
      <p:sp>
        <p:nvSpPr>
          <p:cNvPr id="15" name="Gleichschenkliges Dreieck 14"/>
          <p:cNvSpPr/>
          <p:nvPr/>
        </p:nvSpPr>
        <p:spPr bwMode="auto">
          <a:xfrm rot="1661752">
            <a:off x="3309580" y="2014580"/>
            <a:ext cx="2752562" cy="1917911"/>
          </a:xfrm>
          <a:prstGeom prst="triangle">
            <a:avLst/>
          </a:prstGeom>
          <a:noFill/>
          <a:ln w="57150"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smtClean="0">
              <a:ln>
                <a:noFill/>
              </a:ln>
              <a:solidFill>
                <a:schemeClr val="tx1"/>
              </a:solidFill>
              <a:effectLst/>
              <a:latin typeface="Lucida Sans" pitchFamily="34" charset="0"/>
            </a:endParaRPr>
          </a:p>
        </p:txBody>
      </p:sp>
      <p:grpSp>
        <p:nvGrpSpPr>
          <p:cNvPr id="16" name="Gruppieren 15"/>
          <p:cNvGrpSpPr/>
          <p:nvPr/>
        </p:nvGrpSpPr>
        <p:grpSpPr>
          <a:xfrm>
            <a:off x="2411760" y="2099076"/>
            <a:ext cx="4754181" cy="2626068"/>
            <a:chOff x="1795339" y="2636912"/>
            <a:chExt cx="4468849" cy="2309496"/>
          </a:xfrm>
        </p:grpSpPr>
        <p:sp>
          <p:nvSpPr>
            <p:cNvPr id="17" name="Text Box 3"/>
            <p:cNvSpPr txBox="1">
              <a:spLocks noChangeArrowheads="1"/>
            </p:cNvSpPr>
            <p:nvPr/>
          </p:nvSpPr>
          <p:spPr bwMode="auto">
            <a:xfrm>
              <a:off x="3707904" y="4478356"/>
              <a:ext cx="2556284" cy="468052"/>
            </a:xfrm>
            <a:prstGeom prst="rect">
              <a:avLst/>
            </a:prstGeom>
            <a:noFill/>
            <a:ln w="9525" algn="ctr">
              <a:noFill/>
              <a:miter lim="800000"/>
              <a:headEnd/>
              <a:tailEnd/>
            </a:ln>
          </p:spPr>
          <p:txBody>
            <a:bodyPr/>
            <a:lstStyle/>
            <a:p>
              <a:pPr algn="ctr">
                <a:spcAft>
                  <a:spcPts val="1200"/>
                </a:spcAft>
                <a:tabLst>
                  <a:tab pos="1435100" algn="l"/>
                </a:tabLst>
                <a:defRPr/>
              </a:pPr>
              <a:r>
                <a:rPr lang="en-US" sz="3200" dirty="0" smtClean="0">
                  <a:ln>
                    <a:solidFill>
                      <a:schemeClr val="bg1"/>
                    </a:solidFill>
                  </a:ln>
                  <a:solidFill>
                    <a:schemeClr val="bg2">
                      <a:lumMod val="75000"/>
                    </a:schemeClr>
                  </a:solidFill>
                  <a:latin typeface="ITC Officina Sans Book"/>
                </a:rPr>
                <a:t>Knowledge</a:t>
              </a:r>
              <a:endParaRPr lang="en-US" sz="1600" dirty="0" smtClean="0">
                <a:ln>
                  <a:solidFill>
                    <a:schemeClr val="bg1"/>
                  </a:solidFill>
                </a:ln>
                <a:solidFill>
                  <a:schemeClr val="bg2">
                    <a:lumMod val="75000"/>
                  </a:schemeClr>
                </a:solidFill>
                <a:latin typeface="Calibri" pitchFamily="34" charset="0"/>
              </a:endParaRPr>
            </a:p>
          </p:txBody>
        </p:sp>
        <p:sp>
          <p:nvSpPr>
            <p:cNvPr id="18" name="Text Box 3"/>
            <p:cNvSpPr txBox="1">
              <a:spLocks noChangeArrowheads="1"/>
            </p:cNvSpPr>
            <p:nvPr/>
          </p:nvSpPr>
          <p:spPr bwMode="auto">
            <a:xfrm>
              <a:off x="1795339" y="3465117"/>
              <a:ext cx="1656184" cy="468052"/>
            </a:xfrm>
            <a:prstGeom prst="rect">
              <a:avLst/>
            </a:prstGeom>
            <a:noFill/>
            <a:ln w="9525" algn="ctr">
              <a:noFill/>
              <a:miter lim="800000"/>
              <a:headEnd/>
              <a:tailEnd/>
            </a:ln>
          </p:spPr>
          <p:txBody>
            <a:bodyPr/>
            <a:lstStyle/>
            <a:p>
              <a:pPr algn="ctr">
                <a:spcAft>
                  <a:spcPts val="1200"/>
                </a:spcAft>
                <a:tabLst>
                  <a:tab pos="1435100" algn="l"/>
                </a:tabLst>
                <a:defRPr/>
              </a:pPr>
              <a:r>
                <a:rPr lang="de-DE" sz="3200" dirty="0" smtClean="0">
                  <a:ln>
                    <a:solidFill>
                      <a:schemeClr val="bg1"/>
                    </a:solidFill>
                  </a:ln>
                  <a:solidFill>
                    <a:schemeClr val="bg2">
                      <a:lumMod val="75000"/>
                    </a:schemeClr>
                  </a:solidFill>
                  <a:latin typeface="ITC Officina Sans Book"/>
                </a:rPr>
                <a:t>Space</a:t>
              </a:r>
              <a:endParaRPr lang="de-DE" sz="1600" dirty="0" smtClean="0">
                <a:ln>
                  <a:solidFill>
                    <a:schemeClr val="bg1"/>
                  </a:solidFill>
                </a:ln>
                <a:solidFill>
                  <a:schemeClr val="bg2">
                    <a:lumMod val="75000"/>
                  </a:schemeClr>
                </a:solidFill>
                <a:latin typeface="Calibri" pitchFamily="34" charset="0"/>
              </a:endParaRPr>
            </a:p>
          </p:txBody>
        </p:sp>
        <p:sp>
          <p:nvSpPr>
            <p:cNvPr id="19" name="Text Box 3"/>
            <p:cNvSpPr txBox="1">
              <a:spLocks noChangeArrowheads="1"/>
            </p:cNvSpPr>
            <p:nvPr/>
          </p:nvSpPr>
          <p:spPr bwMode="auto">
            <a:xfrm>
              <a:off x="3166559" y="2636912"/>
              <a:ext cx="2376264" cy="468052"/>
            </a:xfrm>
            <a:prstGeom prst="rect">
              <a:avLst/>
            </a:prstGeom>
            <a:noFill/>
            <a:ln w="9525" algn="ctr">
              <a:noFill/>
              <a:miter lim="800000"/>
              <a:headEnd/>
              <a:tailEnd/>
            </a:ln>
          </p:spPr>
          <p:txBody>
            <a:bodyPr/>
            <a:lstStyle/>
            <a:p>
              <a:pPr algn="ctr">
                <a:spcAft>
                  <a:spcPts val="1200"/>
                </a:spcAft>
                <a:tabLst>
                  <a:tab pos="1435100" algn="l"/>
                </a:tabLst>
                <a:defRPr/>
              </a:pPr>
              <a:r>
                <a:rPr lang="de-DE" sz="3200" dirty="0" smtClean="0">
                  <a:ln>
                    <a:solidFill>
                      <a:schemeClr val="bg1"/>
                    </a:solidFill>
                  </a:ln>
                  <a:solidFill>
                    <a:schemeClr val="bg2">
                      <a:lumMod val="75000"/>
                    </a:schemeClr>
                  </a:solidFill>
                  <a:latin typeface="ITC Officina Sans Book"/>
                </a:rPr>
                <a:t>Networks</a:t>
              </a:r>
              <a:endParaRPr lang="de-DE" sz="1600" dirty="0" smtClean="0">
                <a:ln>
                  <a:solidFill>
                    <a:schemeClr val="bg1"/>
                  </a:solidFill>
                </a:ln>
                <a:solidFill>
                  <a:schemeClr val="bg2">
                    <a:lumMod val="75000"/>
                  </a:schemeClr>
                </a:solidFill>
                <a:latin typeface="Calibri" pitchFamily="34" charset="0"/>
              </a:endParaRPr>
            </a:p>
          </p:txBody>
        </p:sp>
      </p:grpSp>
    </p:spTree>
    <p:extLst>
      <p:ext uri="{BB962C8B-B14F-4D97-AF65-F5344CB8AC3E}">
        <p14:creationId xmlns:p14="http://schemas.microsoft.com/office/powerpoint/2010/main" val="141723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E7FF6AD-1836-4AD3-B17E-05B6B2D2CF5B}" type="slidenum">
              <a:rPr lang="de-DE" smtClean="0"/>
              <a:pPr>
                <a:defRPr/>
              </a:pPr>
              <a:t>20</a:t>
            </a:fld>
            <a:endParaRPr lang="de-DE" b="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647"/>
          <a:stretch/>
        </p:blipFill>
        <p:spPr bwMode="auto">
          <a:xfrm>
            <a:off x="395536" y="1556792"/>
            <a:ext cx="7979756" cy="4248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453336"/>
            <a:ext cx="6858191" cy="21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03" y="188556"/>
            <a:ext cx="5053293" cy="79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bwMode="auto">
          <a:xfrm>
            <a:off x="382803" y="4077072"/>
            <a:ext cx="7992489" cy="1368152"/>
          </a:xfrm>
          <a:prstGeom prst="rect">
            <a:avLst/>
          </a:prstGeom>
          <a:solidFill>
            <a:srgbClr val="FF0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smtClean="0">
              <a:ln>
                <a:noFill/>
              </a:ln>
              <a:solidFill>
                <a:schemeClr val="tx1"/>
              </a:solidFill>
              <a:effectLst/>
              <a:latin typeface="Lucida Sans" pitchFamily="34" charset="0"/>
            </a:endParaRPr>
          </a:p>
        </p:txBody>
      </p:sp>
    </p:spTree>
    <p:extLst>
      <p:ext uri="{BB962C8B-B14F-4D97-AF65-F5344CB8AC3E}">
        <p14:creationId xmlns:p14="http://schemas.microsoft.com/office/powerpoint/2010/main" val="313825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a:t>
            </a:r>
            <a:endParaRPr lang="en-US" dirty="0"/>
          </a:p>
        </p:txBody>
      </p:sp>
      <p:sp>
        <p:nvSpPr>
          <p:cNvPr id="3" name="Inhaltsplatzhalter 2"/>
          <p:cNvSpPr>
            <a:spLocks noGrp="1"/>
          </p:cNvSpPr>
          <p:nvPr>
            <p:ph idx="1"/>
          </p:nvPr>
        </p:nvSpPr>
        <p:spPr>
          <a:xfrm>
            <a:off x="684213" y="1412875"/>
            <a:ext cx="7704211" cy="4464050"/>
          </a:xfrm>
        </p:spPr>
        <p:txBody>
          <a:bodyPr/>
          <a:lstStyle/>
          <a:p>
            <a:r>
              <a:rPr lang="en-US" dirty="0" smtClean="0"/>
              <a:t>Future research should bridge the structural hole between geography and network studies. The two literatures hardly ever make any reference to each other.</a:t>
            </a:r>
          </a:p>
          <a:p>
            <a:r>
              <a:rPr lang="en-US" i="1" dirty="0" smtClean="0"/>
              <a:t>Connectivity</a:t>
            </a:r>
            <a:r>
              <a:rPr lang="en-US" dirty="0" smtClean="0"/>
              <a:t> and </a:t>
            </a:r>
            <a:r>
              <a:rPr lang="en-US" i="1" dirty="0" smtClean="0"/>
              <a:t>copresence </a:t>
            </a:r>
            <a:r>
              <a:rPr lang="en-US" dirty="0" smtClean="0"/>
              <a:t>complement each other: Networks help bridge distances; proximity helps bridge disconnection. </a:t>
            </a:r>
          </a:p>
          <a:p>
            <a:r>
              <a:rPr lang="de-DE" dirty="0" smtClean="0"/>
              <a:t>Non-</a:t>
            </a:r>
            <a:r>
              <a:rPr lang="de-DE" dirty="0" err="1" smtClean="0"/>
              <a:t>interactive</a:t>
            </a:r>
            <a:r>
              <a:rPr lang="de-DE" dirty="0" smtClean="0"/>
              <a:t> </a:t>
            </a:r>
            <a:r>
              <a:rPr lang="de-DE" dirty="0" err="1" smtClean="0"/>
              <a:t>and</a:t>
            </a:r>
            <a:r>
              <a:rPr lang="de-DE" dirty="0" smtClean="0"/>
              <a:t> non-relational </a:t>
            </a:r>
            <a:r>
              <a:rPr lang="en-US" dirty="0" smtClean="0"/>
              <a:t>forms of learning are a challenge to the connectivity paradigm and fortify the role of geography, though much more research is needed.</a:t>
            </a:r>
          </a:p>
          <a:p>
            <a:r>
              <a:rPr lang="en-US" i="1" dirty="0" smtClean="0"/>
              <a:t>Connectivity</a:t>
            </a:r>
            <a:r>
              <a:rPr lang="en-US" dirty="0" smtClean="0"/>
              <a:t> and </a:t>
            </a:r>
            <a:r>
              <a:rPr lang="en-US" i="1" dirty="0" smtClean="0"/>
              <a:t>culture</a:t>
            </a:r>
            <a:r>
              <a:rPr lang="en-US" dirty="0" smtClean="0"/>
              <a:t>. Relational theory tries to integrate structural theory, which is interested in relationship patterns of social networks, with cultural theories that focus on the construction of meaning in these relations. Pursue the </a:t>
            </a:r>
            <a:r>
              <a:rPr lang="en-US" i="1" dirty="0" smtClean="0"/>
              <a:t>how </a:t>
            </a:r>
            <a:r>
              <a:rPr lang="en-US" dirty="0" smtClean="0"/>
              <a:t>instead of the </a:t>
            </a:r>
            <a:r>
              <a:rPr lang="en-US" i="1" dirty="0" smtClean="0"/>
              <a:t>why </a:t>
            </a:r>
            <a:r>
              <a:rPr lang="en-US" dirty="0" smtClean="0"/>
              <a:t>to capture contingencies in the relation between knowledge, networks and space.</a:t>
            </a:r>
          </a:p>
        </p:txBody>
      </p:sp>
      <p:sp>
        <p:nvSpPr>
          <p:cNvPr id="4" name="Foliennummernplatzhalter 3"/>
          <p:cNvSpPr>
            <a:spLocks noGrp="1"/>
          </p:cNvSpPr>
          <p:nvPr>
            <p:ph type="sldNum" sz="quarter" idx="10"/>
          </p:nvPr>
        </p:nvSpPr>
        <p:spPr/>
        <p:txBody>
          <a:bodyPr/>
          <a:lstStyle/>
          <a:p>
            <a:pPr>
              <a:defRPr/>
            </a:pPr>
            <a:fld id="{8E7FF6AD-1836-4AD3-B17E-05B6B2D2CF5B}" type="slidenum">
              <a:rPr lang="de-DE" smtClean="0"/>
              <a:pPr>
                <a:defRPr/>
              </a:pPr>
              <a:t>21</a:t>
            </a:fld>
            <a:endParaRPr lang="de-DE" b="0" dirty="0"/>
          </a:p>
        </p:txBody>
      </p:sp>
      <p:sp>
        <p:nvSpPr>
          <p:cNvPr id="5" name="Rechteck 4"/>
          <p:cNvSpPr/>
          <p:nvPr/>
        </p:nvSpPr>
        <p:spPr>
          <a:xfrm>
            <a:off x="492254" y="6223461"/>
            <a:ext cx="7704856" cy="461665"/>
          </a:xfrm>
          <a:prstGeom prst="rect">
            <a:avLst/>
          </a:prstGeom>
        </p:spPr>
        <p:txBody>
          <a:bodyPr wrap="square">
            <a:spAutoFit/>
          </a:bodyPr>
          <a:lstStyle/>
          <a:p>
            <a:r>
              <a:rPr lang="de-DE" dirty="0"/>
              <a:t>Hallen BL, Eisenhardt KM (2012) </a:t>
            </a:r>
            <a:r>
              <a:rPr lang="de-DE" dirty="0" err="1"/>
              <a:t>Catalyzing</a:t>
            </a:r>
            <a:r>
              <a:rPr lang="de-DE" dirty="0"/>
              <a:t> </a:t>
            </a:r>
            <a:r>
              <a:rPr lang="de-DE" dirty="0" err="1"/>
              <a:t>strategies</a:t>
            </a:r>
            <a:r>
              <a:rPr lang="de-DE" dirty="0"/>
              <a:t> </a:t>
            </a:r>
            <a:r>
              <a:rPr lang="de-DE" dirty="0" err="1"/>
              <a:t>and</a:t>
            </a:r>
            <a:r>
              <a:rPr lang="de-DE" dirty="0"/>
              <a:t> </a:t>
            </a:r>
            <a:r>
              <a:rPr lang="de-DE" dirty="0" err="1"/>
              <a:t>efficient</a:t>
            </a:r>
            <a:r>
              <a:rPr lang="de-DE" dirty="0"/>
              <a:t> </a:t>
            </a:r>
            <a:r>
              <a:rPr lang="de-DE" dirty="0" err="1"/>
              <a:t>tie</a:t>
            </a:r>
            <a:r>
              <a:rPr lang="de-DE" dirty="0"/>
              <a:t> </a:t>
            </a:r>
            <a:r>
              <a:rPr lang="de-DE" dirty="0" err="1"/>
              <a:t>formation</a:t>
            </a:r>
            <a:r>
              <a:rPr lang="de-DE" dirty="0"/>
              <a:t>: </a:t>
            </a:r>
            <a:r>
              <a:rPr lang="de-DE" dirty="0" err="1"/>
              <a:t>How</a:t>
            </a:r>
            <a:r>
              <a:rPr lang="de-DE" dirty="0"/>
              <a:t> </a:t>
            </a:r>
            <a:r>
              <a:rPr lang="de-DE" dirty="0" err="1"/>
              <a:t>entrepreneurial</a:t>
            </a:r>
            <a:r>
              <a:rPr lang="de-DE" dirty="0"/>
              <a:t> </a:t>
            </a:r>
            <a:r>
              <a:rPr lang="de-DE" dirty="0" err="1"/>
              <a:t>firms</a:t>
            </a:r>
            <a:r>
              <a:rPr lang="de-DE" dirty="0"/>
              <a:t> </a:t>
            </a:r>
            <a:r>
              <a:rPr lang="de-DE" dirty="0" err="1"/>
              <a:t>obtain</a:t>
            </a:r>
            <a:r>
              <a:rPr lang="de-DE" dirty="0"/>
              <a:t> </a:t>
            </a:r>
            <a:r>
              <a:rPr lang="de-DE" dirty="0" err="1"/>
              <a:t>investment</a:t>
            </a:r>
            <a:r>
              <a:rPr lang="de-DE" dirty="0"/>
              <a:t> </a:t>
            </a:r>
            <a:r>
              <a:rPr lang="de-DE" dirty="0" err="1"/>
              <a:t>ties</a:t>
            </a:r>
            <a:r>
              <a:rPr lang="de-DE" dirty="0"/>
              <a:t>. </a:t>
            </a:r>
            <a:r>
              <a:rPr lang="de-DE" i="1" dirty="0" err="1"/>
              <a:t>Academy</a:t>
            </a:r>
            <a:r>
              <a:rPr lang="de-DE" i="1" dirty="0"/>
              <a:t> </a:t>
            </a:r>
            <a:r>
              <a:rPr lang="de-DE" i="1" dirty="0" err="1"/>
              <a:t>of</a:t>
            </a:r>
            <a:r>
              <a:rPr lang="de-DE" i="1" dirty="0"/>
              <a:t> Management Journal 55: </a:t>
            </a:r>
            <a:r>
              <a:rPr lang="de-DE" i="1" dirty="0" smtClean="0"/>
              <a:t>35-70; </a:t>
            </a:r>
            <a:r>
              <a:rPr lang="en-US" dirty="0"/>
              <a:t>Martin JA, </a:t>
            </a:r>
            <a:r>
              <a:rPr lang="en-US" dirty="0" err="1"/>
              <a:t>Eisenhardt</a:t>
            </a:r>
            <a:r>
              <a:rPr lang="en-US" dirty="0"/>
              <a:t> KM (2010) Rewiring: Cross-business-unit collaboration in </a:t>
            </a:r>
            <a:r>
              <a:rPr lang="en-US" dirty="0" err="1"/>
              <a:t>multibusiness</a:t>
            </a:r>
            <a:r>
              <a:rPr lang="en-US" dirty="0"/>
              <a:t> organizations. </a:t>
            </a:r>
            <a:r>
              <a:rPr lang="en-US" i="1" dirty="0"/>
              <a:t>Academy of Management Journal 53 (2): </a:t>
            </a:r>
            <a:r>
              <a:rPr lang="en-US" i="1" dirty="0" smtClean="0"/>
              <a:t>265-301</a:t>
            </a:r>
            <a:endParaRPr lang="en-US" i="1" dirty="0"/>
          </a:p>
        </p:txBody>
      </p:sp>
    </p:spTree>
    <p:extLst>
      <p:ext uri="{BB962C8B-B14F-4D97-AF65-F5344CB8AC3E}">
        <p14:creationId xmlns:p14="http://schemas.microsoft.com/office/powerpoint/2010/main" val="13394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 relational perspective: A half-hearted revolution?</a:t>
            </a:r>
            <a:endParaRPr lang="en-US" dirty="0"/>
          </a:p>
        </p:txBody>
      </p:sp>
      <p:sp>
        <p:nvSpPr>
          <p:cNvPr id="3" name="Inhaltsplatzhalter 2"/>
          <p:cNvSpPr>
            <a:spLocks noGrp="1"/>
          </p:cNvSpPr>
          <p:nvPr>
            <p:ph idx="1"/>
          </p:nvPr>
        </p:nvSpPr>
        <p:spPr/>
        <p:txBody>
          <a:bodyPr/>
          <a:lstStyle/>
          <a:p>
            <a:r>
              <a:rPr lang="en-US" dirty="0" smtClean="0"/>
              <a:t>The “</a:t>
            </a:r>
            <a:r>
              <a:rPr lang="en-US" dirty="0" err="1" smtClean="0"/>
              <a:t>anticategorical</a:t>
            </a:r>
            <a:r>
              <a:rPr lang="en-US" dirty="0" smtClean="0"/>
              <a:t> imperative “ </a:t>
            </a:r>
            <a:r>
              <a:rPr lang="en-US" sz="1400" dirty="0" smtClean="0"/>
              <a:t>(</a:t>
            </a:r>
            <a:r>
              <a:rPr lang="en-US" sz="1400" dirty="0" err="1" smtClean="0"/>
              <a:t>Emirbayer</a:t>
            </a:r>
            <a:r>
              <a:rPr lang="en-US" sz="1400" dirty="0" smtClean="0"/>
              <a:t> and Goodwin 1994)</a:t>
            </a:r>
          </a:p>
          <a:p>
            <a:pPr lvl="1"/>
            <a:r>
              <a:rPr lang="en-US" dirty="0" smtClean="0"/>
              <a:t>A relational perspective focuses on individual and collective opportunities for action and conceives these opportunities as enabled through the specific context (meaning) and structure (connectivity) of social relations</a:t>
            </a:r>
          </a:p>
          <a:p>
            <a:r>
              <a:rPr lang="en-US" dirty="0" smtClean="0"/>
              <a:t>Network as object of knowledge</a:t>
            </a:r>
          </a:p>
          <a:p>
            <a:pPr lvl="1"/>
            <a:r>
              <a:rPr lang="en-US" dirty="0" smtClean="0"/>
              <a:t>Regional networks, strategic networks, project networks, network organizations</a:t>
            </a:r>
          </a:p>
          <a:p>
            <a:r>
              <a:rPr lang="en-US" dirty="0" smtClean="0"/>
              <a:t>Network as theory</a:t>
            </a:r>
          </a:p>
          <a:p>
            <a:pPr lvl="1"/>
            <a:r>
              <a:rPr lang="en-US" dirty="0" smtClean="0"/>
              <a:t>Complex approaches: Actor-Network </a:t>
            </a:r>
            <a:r>
              <a:rPr lang="en-US" dirty="0"/>
              <a:t>Theory, </a:t>
            </a:r>
            <a:r>
              <a:rPr lang="en-US" dirty="0" smtClean="0"/>
              <a:t>rhizome theory, theory of publics </a:t>
            </a:r>
            <a:r>
              <a:rPr lang="en-US" dirty="0"/>
              <a:t>and switching </a:t>
            </a:r>
            <a:r>
              <a:rPr lang="en-US" dirty="0" smtClean="0"/>
              <a:t>between </a:t>
            </a:r>
            <a:r>
              <a:rPr lang="en-US" dirty="0" err="1" smtClean="0"/>
              <a:t>netdoms</a:t>
            </a:r>
            <a:endParaRPr lang="en-US" dirty="0"/>
          </a:p>
          <a:p>
            <a:r>
              <a:rPr lang="en-US" dirty="0" smtClean="0"/>
              <a:t>Network as methodology</a:t>
            </a:r>
          </a:p>
          <a:p>
            <a:pPr lvl="1"/>
            <a:r>
              <a:rPr lang="en-US" dirty="0" smtClean="0"/>
              <a:t>Social network analysis</a:t>
            </a:r>
          </a:p>
          <a:p>
            <a:endParaRPr lang="en-US" dirty="0"/>
          </a:p>
        </p:txBody>
      </p:sp>
      <p:sp>
        <p:nvSpPr>
          <p:cNvPr id="4" name="Foliennummernplatzhalter 3"/>
          <p:cNvSpPr>
            <a:spLocks noGrp="1"/>
          </p:cNvSpPr>
          <p:nvPr>
            <p:ph type="sldNum" sz="quarter" idx="10"/>
          </p:nvPr>
        </p:nvSpPr>
        <p:spPr/>
        <p:txBody>
          <a:bodyPr/>
          <a:lstStyle/>
          <a:p>
            <a:pPr>
              <a:defRPr/>
            </a:pPr>
            <a:fld id="{8E7FF6AD-1836-4AD3-B17E-05B6B2D2CF5B}" type="slidenum">
              <a:rPr lang="de-DE" smtClean="0"/>
              <a:pPr>
                <a:defRPr/>
              </a:pPr>
              <a:t>22</a:t>
            </a:fld>
            <a:endParaRPr lang="de-DE" b="0" dirty="0"/>
          </a:p>
        </p:txBody>
      </p:sp>
      <p:sp>
        <p:nvSpPr>
          <p:cNvPr id="5" name="Rechteck 4"/>
          <p:cNvSpPr/>
          <p:nvPr/>
        </p:nvSpPr>
        <p:spPr>
          <a:xfrm>
            <a:off x="395536" y="6093296"/>
            <a:ext cx="7920880" cy="584775"/>
          </a:xfrm>
          <a:prstGeom prst="rect">
            <a:avLst/>
          </a:prstGeom>
        </p:spPr>
        <p:txBody>
          <a:bodyPr wrap="square">
            <a:spAutoFit/>
          </a:bodyPr>
          <a:lstStyle/>
          <a:p>
            <a:r>
              <a:rPr lang="en-US" dirty="0" err="1"/>
              <a:t>Bathelt</a:t>
            </a:r>
            <a:r>
              <a:rPr lang="en-US" dirty="0"/>
              <a:t> H, Glückler J (2011) </a:t>
            </a:r>
            <a:r>
              <a:rPr lang="en-US" i="1" dirty="0"/>
              <a:t>The Relational Economy. Geographies of Knowing and Learning. Oxford: Oxford University Press</a:t>
            </a:r>
            <a:r>
              <a:rPr lang="en-US" i="1" dirty="0" smtClean="0"/>
              <a:t>.; </a:t>
            </a:r>
            <a:r>
              <a:rPr lang="en-US" dirty="0" err="1"/>
              <a:t>Emirbayer</a:t>
            </a:r>
            <a:r>
              <a:rPr lang="en-US" dirty="0"/>
              <a:t> M, Goodwin J (1994) Network analysis, culture, and the problem of agency. </a:t>
            </a:r>
            <a:r>
              <a:rPr lang="en-US" i="1" dirty="0"/>
              <a:t>American Journal of Sociology 99 (6): 1411- </a:t>
            </a:r>
            <a:r>
              <a:rPr lang="en-US" i="1" dirty="0" smtClean="0"/>
              <a:t>1454; </a:t>
            </a:r>
            <a:r>
              <a:rPr lang="en-US" dirty="0" err="1" smtClean="0"/>
              <a:t>Sunley</a:t>
            </a:r>
            <a:r>
              <a:rPr lang="en-US" dirty="0" smtClean="0"/>
              <a:t> </a:t>
            </a:r>
            <a:r>
              <a:rPr lang="en-US" dirty="0"/>
              <a:t>P (2008) Relational economic geography: A partial understanding or a new paradigm? </a:t>
            </a:r>
            <a:r>
              <a:rPr lang="en-US" i="1" dirty="0"/>
              <a:t>Economic Geography 84 (1): </a:t>
            </a:r>
            <a:r>
              <a:rPr lang="en-US" i="1" dirty="0" smtClean="0"/>
              <a:t>1-26; </a:t>
            </a:r>
            <a:r>
              <a:rPr lang="en-US" dirty="0" err="1" smtClean="0"/>
              <a:t>Yeung</a:t>
            </a:r>
            <a:r>
              <a:rPr lang="en-US" dirty="0" smtClean="0"/>
              <a:t> </a:t>
            </a:r>
            <a:r>
              <a:rPr lang="en-US" dirty="0"/>
              <a:t>HW-c (2005) Rethinking relational economic geography. </a:t>
            </a:r>
            <a:r>
              <a:rPr lang="en-US" i="1" dirty="0"/>
              <a:t>Transactions of the Institute of British Geographers 30 (1): </a:t>
            </a:r>
            <a:r>
              <a:rPr lang="en-US" i="1" dirty="0" smtClean="0"/>
              <a:t>37-51</a:t>
            </a:r>
            <a:endParaRPr lang="en-US" i="1" dirty="0"/>
          </a:p>
        </p:txBody>
      </p:sp>
    </p:spTree>
    <p:extLst>
      <p:ext uri="{BB962C8B-B14F-4D97-AF65-F5344CB8AC3E}">
        <p14:creationId xmlns:p14="http://schemas.microsoft.com/office/powerpoint/2010/main" val="3320495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Networks of competitive advantage</a:t>
            </a:r>
            <a:endParaRPr lang="en-US" dirty="0"/>
          </a:p>
        </p:txBody>
      </p:sp>
      <p:sp>
        <p:nvSpPr>
          <p:cNvPr id="3" name="Inhaltsplatzhalter 2"/>
          <p:cNvSpPr>
            <a:spLocks noGrp="1"/>
          </p:cNvSpPr>
          <p:nvPr>
            <p:ph idx="1"/>
          </p:nvPr>
        </p:nvSpPr>
        <p:spPr>
          <a:xfrm>
            <a:off x="5868144" y="1772817"/>
            <a:ext cx="2591644" cy="4104108"/>
          </a:xfrm>
        </p:spPr>
        <p:txBody>
          <a:bodyPr/>
          <a:lstStyle/>
          <a:p>
            <a:r>
              <a:rPr lang="en-US" dirty="0" smtClean="0"/>
              <a:t>Anti-poaching schemes are an example of collusion, where competitors cooperate to avoid high </a:t>
            </a:r>
            <a:r>
              <a:rPr lang="en-US" dirty="0" err="1" smtClean="0"/>
              <a:t>labour</a:t>
            </a:r>
            <a:r>
              <a:rPr lang="en-US" dirty="0" smtClean="0"/>
              <a:t> cost for talented personnel</a:t>
            </a:r>
          </a:p>
          <a:p>
            <a:r>
              <a:rPr lang="en-US" dirty="0" smtClean="0"/>
              <a:t>For the  secrecy of the agreement there is no interaction between firms where in reality there are agreements.</a:t>
            </a:r>
            <a:endParaRPr lang="en-US" dirty="0"/>
          </a:p>
        </p:txBody>
      </p:sp>
      <p:sp>
        <p:nvSpPr>
          <p:cNvPr id="4" name="Foliennummernplatzhalter 3"/>
          <p:cNvSpPr>
            <a:spLocks noGrp="1"/>
          </p:cNvSpPr>
          <p:nvPr>
            <p:ph type="sldNum" sz="quarter" idx="10"/>
          </p:nvPr>
        </p:nvSpPr>
        <p:spPr/>
        <p:txBody>
          <a:bodyPr/>
          <a:lstStyle/>
          <a:p>
            <a:pPr>
              <a:defRPr/>
            </a:pPr>
            <a:fld id="{8E7FF6AD-1836-4AD3-B17E-05B6B2D2CF5B}" type="slidenum">
              <a:rPr lang="de-DE" smtClean="0"/>
              <a:pPr>
                <a:defRPr/>
              </a:pPr>
              <a:t>23</a:t>
            </a:fld>
            <a:endParaRPr lang="de-DE" b="0" dirty="0"/>
          </a:p>
        </p:txBody>
      </p:sp>
      <p:sp>
        <p:nvSpPr>
          <p:cNvPr id="5" name="Rechteck 4"/>
          <p:cNvSpPr/>
          <p:nvPr/>
        </p:nvSpPr>
        <p:spPr>
          <a:xfrm>
            <a:off x="395536" y="6330806"/>
            <a:ext cx="7776864" cy="338554"/>
          </a:xfrm>
          <a:prstGeom prst="rect">
            <a:avLst/>
          </a:prstGeom>
        </p:spPr>
        <p:txBody>
          <a:bodyPr wrap="square">
            <a:spAutoFit/>
          </a:bodyPr>
          <a:lstStyle/>
          <a:p>
            <a:r>
              <a:rPr lang="en-US" dirty="0" err="1"/>
              <a:t>Galaskiewicz</a:t>
            </a:r>
            <a:r>
              <a:rPr lang="en-US" dirty="0"/>
              <a:t> J, </a:t>
            </a:r>
            <a:r>
              <a:rPr lang="en-US" dirty="0" err="1"/>
              <a:t>Zaheer</a:t>
            </a:r>
            <a:r>
              <a:rPr lang="en-US" dirty="0"/>
              <a:t> A (1999) Networks of competitive advantage. In: </a:t>
            </a:r>
            <a:r>
              <a:rPr lang="en-US" dirty="0" err="1"/>
              <a:t>Knoke</a:t>
            </a:r>
            <a:r>
              <a:rPr lang="en-US" dirty="0"/>
              <a:t> D, Andrews S (Hg)</a:t>
            </a:r>
            <a:r>
              <a:rPr lang="en-US" i="1" dirty="0"/>
              <a:t> Research in the Sociology of Organizations. Greenwich (CT): JAI Press, S. 237-261</a:t>
            </a:r>
          </a:p>
        </p:txBody>
      </p:sp>
      <p:graphicFrame>
        <p:nvGraphicFramePr>
          <p:cNvPr id="6" name="Tabelle 5"/>
          <p:cNvGraphicFramePr>
            <a:graphicFrameLocks noGrp="1"/>
          </p:cNvGraphicFramePr>
          <p:nvPr>
            <p:extLst>
              <p:ext uri="{D42A27DB-BD31-4B8C-83A1-F6EECF244321}">
                <p14:modId xmlns:p14="http://schemas.microsoft.com/office/powerpoint/2010/main" val="3181795968"/>
              </p:ext>
            </p:extLst>
          </p:nvPr>
        </p:nvGraphicFramePr>
        <p:xfrm>
          <a:off x="545299" y="1844824"/>
          <a:ext cx="5034813" cy="3085779"/>
        </p:xfrm>
        <a:graphic>
          <a:graphicData uri="http://schemas.openxmlformats.org/drawingml/2006/table">
            <a:tbl>
              <a:tblPr firstRow="1" firstCol="1" bandRow="1">
                <a:tableStyleId>{2D5ABB26-0587-4C30-8999-92F81FD0307C}</a:tableStyleId>
              </a:tblPr>
              <a:tblGrid>
                <a:gridCol w="1506421"/>
                <a:gridCol w="1764196"/>
                <a:gridCol w="1764196"/>
              </a:tblGrid>
              <a:tr h="477170">
                <a:tc>
                  <a:txBody>
                    <a:bodyPr/>
                    <a:lstStyle/>
                    <a:p>
                      <a:pPr>
                        <a:lnSpc>
                          <a:spcPct val="105000"/>
                        </a:lnSpc>
                        <a:spcBef>
                          <a:spcPts val="300"/>
                        </a:spcBef>
                        <a:spcAft>
                          <a:spcPts val="200"/>
                        </a:spcAft>
                      </a:pPr>
                      <a:r>
                        <a:rPr lang="en-US" sz="1600" dirty="0">
                          <a:effectLst/>
                          <a:latin typeface="Calibri" pitchFamily="34" charset="0"/>
                          <a:cs typeface="Calibri" pitchFamily="34" charset="0"/>
                        </a:rPr>
                        <a:t> </a:t>
                      </a:r>
                      <a:endParaRPr lang="de-DE" sz="1600" dirty="0">
                        <a:effectLst/>
                        <a:latin typeface="Calibri" pitchFamily="34" charset="0"/>
                        <a:ea typeface="Times New Roman"/>
                        <a:cs typeface="Calibri" pitchFamily="34" charset="0"/>
                      </a:endParaRPr>
                    </a:p>
                  </a:txBody>
                  <a:tcPr marL="68580" marR="68580" marT="90000" marB="0">
                    <a:lnT w="6350" cap="flat" cmpd="sng" algn="ctr">
                      <a:solidFill>
                        <a:schemeClr val="tx1"/>
                      </a:solidFill>
                      <a:prstDash val="solid"/>
                      <a:round/>
                      <a:headEnd type="none" w="med" len="med"/>
                      <a:tailEnd type="none" w="med" len="med"/>
                    </a:lnT>
                    <a:solidFill>
                      <a:schemeClr val="accent3">
                        <a:lumMod val="95000"/>
                      </a:schemeClr>
                    </a:solidFill>
                  </a:tcPr>
                </a:tc>
                <a:tc gridSpan="2">
                  <a:txBody>
                    <a:bodyPr/>
                    <a:lstStyle/>
                    <a:p>
                      <a:pPr algn="ctr">
                        <a:lnSpc>
                          <a:spcPct val="105000"/>
                        </a:lnSpc>
                        <a:spcBef>
                          <a:spcPts val="300"/>
                        </a:spcBef>
                        <a:spcAft>
                          <a:spcPts val="200"/>
                        </a:spcAft>
                      </a:pPr>
                      <a:r>
                        <a:rPr lang="en-US" sz="1600" dirty="0" smtClean="0">
                          <a:effectLst/>
                          <a:latin typeface="Calibri" pitchFamily="34" charset="0"/>
                          <a:cs typeface="Calibri" pitchFamily="34" charset="0"/>
                        </a:rPr>
                        <a:t>Network structures</a:t>
                      </a:r>
                      <a:endParaRPr lang="de-DE" sz="1600" dirty="0">
                        <a:effectLst/>
                        <a:latin typeface="Calibri" pitchFamily="34" charset="0"/>
                        <a:ea typeface="Times New Roman"/>
                        <a:cs typeface="Calibri" pitchFamily="34" charset="0"/>
                      </a:endParaRPr>
                    </a:p>
                  </a:txBody>
                  <a:tcPr marL="68580" marR="68580" marT="9000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hMerge="1">
                  <a:txBody>
                    <a:bodyPr/>
                    <a:lstStyle/>
                    <a:p>
                      <a:endParaRPr lang="de-DE"/>
                    </a:p>
                  </a:txBody>
                  <a:tcPr/>
                </a:tc>
              </a:tr>
              <a:tr h="540621">
                <a:tc>
                  <a:txBody>
                    <a:bodyPr/>
                    <a:lstStyle/>
                    <a:p>
                      <a:pPr>
                        <a:lnSpc>
                          <a:spcPct val="105000"/>
                        </a:lnSpc>
                        <a:spcBef>
                          <a:spcPts val="300"/>
                        </a:spcBef>
                        <a:spcAft>
                          <a:spcPts val="200"/>
                        </a:spcAft>
                      </a:pPr>
                      <a:r>
                        <a:rPr lang="en-US" sz="1600" dirty="0" smtClean="0">
                          <a:effectLst/>
                          <a:latin typeface="Calibri" pitchFamily="34" charset="0"/>
                          <a:cs typeface="Calibri" pitchFamily="34" charset="0"/>
                        </a:rPr>
                        <a:t>Network </a:t>
                      </a:r>
                      <a:br>
                        <a:rPr lang="en-US" sz="1600" dirty="0" smtClean="0">
                          <a:effectLst/>
                          <a:latin typeface="Calibri" pitchFamily="34" charset="0"/>
                          <a:cs typeface="Calibri" pitchFamily="34" charset="0"/>
                        </a:rPr>
                      </a:br>
                      <a:r>
                        <a:rPr lang="en-US" sz="1600" dirty="0" smtClean="0">
                          <a:effectLst/>
                          <a:latin typeface="Calibri" pitchFamily="34" charset="0"/>
                          <a:cs typeface="Calibri" pitchFamily="34" charset="0"/>
                        </a:rPr>
                        <a:t>modalities</a:t>
                      </a:r>
                      <a:endParaRPr lang="de-DE" sz="1600" dirty="0">
                        <a:effectLst/>
                        <a:latin typeface="Calibri" pitchFamily="34" charset="0"/>
                        <a:ea typeface="Times New Roman"/>
                        <a:cs typeface="Calibri" pitchFamily="34" charset="0"/>
                      </a:endParaRPr>
                    </a:p>
                  </a:txBody>
                  <a:tcPr marL="68580" marR="68580" marT="90000" marB="0">
                    <a:lnB w="635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lnSpc>
                          <a:spcPct val="105000"/>
                        </a:lnSpc>
                        <a:spcBef>
                          <a:spcPts val="300"/>
                        </a:spcBef>
                        <a:spcAft>
                          <a:spcPts val="200"/>
                        </a:spcAft>
                      </a:pPr>
                      <a:r>
                        <a:rPr lang="en-US" sz="1600" dirty="0" smtClean="0">
                          <a:effectLst/>
                          <a:latin typeface="Calibri" pitchFamily="34" charset="0"/>
                          <a:cs typeface="Calibri" pitchFamily="34" charset="0"/>
                        </a:rPr>
                        <a:t>Directly </a:t>
                      </a:r>
                      <a:br>
                        <a:rPr lang="en-US" sz="1600" dirty="0" smtClean="0">
                          <a:effectLst/>
                          <a:latin typeface="Calibri" pitchFamily="34" charset="0"/>
                          <a:cs typeface="Calibri" pitchFamily="34" charset="0"/>
                        </a:rPr>
                      </a:br>
                      <a:r>
                        <a:rPr lang="en-US" sz="1600" dirty="0" smtClean="0">
                          <a:effectLst/>
                          <a:latin typeface="Calibri" pitchFamily="34" charset="0"/>
                          <a:cs typeface="Calibri" pitchFamily="34" charset="0"/>
                        </a:rPr>
                        <a:t>connected</a:t>
                      </a:r>
                      <a:endParaRPr lang="de-DE" sz="1600" dirty="0">
                        <a:effectLst/>
                        <a:latin typeface="Calibri" pitchFamily="34" charset="0"/>
                        <a:ea typeface="Times New Roman"/>
                        <a:cs typeface="Calibri" pitchFamily="34" charset="0"/>
                      </a:endParaRPr>
                    </a:p>
                  </a:txBody>
                  <a:tcPr marL="68580" marR="68580" marT="9000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lnSpc>
                          <a:spcPct val="105000"/>
                        </a:lnSpc>
                        <a:spcBef>
                          <a:spcPts val="300"/>
                        </a:spcBef>
                        <a:spcAft>
                          <a:spcPts val="200"/>
                        </a:spcAft>
                      </a:pPr>
                      <a:r>
                        <a:rPr lang="en-US" sz="1600" dirty="0" smtClean="0">
                          <a:effectLst/>
                          <a:latin typeface="Calibri" pitchFamily="34" charset="0"/>
                          <a:cs typeface="Calibri" pitchFamily="34" charset="0"/>
                        </a:rPr>
                        <a:t>Structurally equivalent</a:t>
                      </a:r>
                      <a:endParaRPr lang="de-DE" sz="1600" dirty="0">
                        <a:effectLst/>
                        <a:latin typeface="Calibri" pitchFamily="34" charset="0"/>
                        <a:ea typeface="Times New Roman"/>
                        <a:cs typeface="Calibri" pitchFamily="34" charset="0"/>
                      </a:endParaRPr>
                    </a:p>
                  </a:txBody>
                  <a:tcPr marL="68580" marR="68580" marT="9000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r>
              <a:tr h="1019583">
                <a:tc>
                  <a:txBody>
                    <a:bodyPr/>
                    <a:lstStyle/>
                    <a:p>
                      <a:pPr>
                        <a:lnSpc>
                          <a:spcPct val="105000"/>
                        </a:lnSpc>
                        <a:spcBef>
                          <a:spcPts val="300"/>
                        </a:spcBef>
                        <a:spcAft>
                          <a:spcPts val="200"/>
                        </a:spcAft>
                      </a:pPr>
                      <a:r>
                        <a:rPr lang="en-US" sz="1600" dirty="0" smtClean="0">
                          <a:effectLst/>
                          <a:latin typeface="Calibri" pitchFamily="34" charset="0"/>
                          <a:cs typeface="Calibri" pitchFamily="34" charset="0"/>
                        </a:rPr>
                        <a:t>Collaborative</a:t>
                      </a:r>
                      <a:endParaRPr lang="de-DE" sz="1600" dirty="0">
                        <a:effectLst/>
                        <a:latin typeface="Calibri" pitchFamily="34" charset="0"/>
                        <a:ea typeface="Times New Roman"/>
                        <a:cs typeface="Calibri" pitchFamily="34" charset="0"/>
                      </a:endParaRPr>
                    </a:p>
                  </a:txBody>
                  <a:tcPr marL="68580" marR="68580" marT="90000" marB="0" anchor="ctr">
                    <a:lnT w="6350" cap="flat" cmpd="sng" algn="ctr">
                      <a:solidFill>
                        <a:schemeClr val="tx1"/>
                      </a:solidFill>
                      <a:prstDash val="solid"/>
                      <a:round/>
                      <a:headEnd type="none" w="med" len="med"/>
                      <a:tailEnd type="none" w="med" len="med"/>
                    </a:lnT>
                  </a:tcPr>
                </a:tc>
                <a:tc>
                  <a:txBody>
                    <a:bodyPr/>
                    <a:lstStyle/>
                    <a:p>
                      <a:pPr algn="ctr">
                        <a:lnSpc>
                          <a:spcPct val="105000"/>
                        </a:lnSpc>
                        <a:spcBef>
                          <a:spcPts val="300"/>
                        </a:spcBef>
                        <a:spcAft>
                          <a:spcPts val="200"/>
                        </a:spcAft>
                      </a:pPr>
                      <a:r>
                        <a:rPr lang="en-US" sz="1600" i="1" dirty="0" smtClean="0">
                          <a:effectLst/>
                          <a:latin typeface="Calibri" pitchFamily="34" charset="0"/>
                          <a:cs typeface="Calibri" pitchFamily="34" charset="0"/>
                        </a:rPr>
                        <a:t>Equitable </a:t>
                      </a:r>
                      <a:br>
                        <a:rPr lang="en-US" sz="1600" i="1" dirty="0" smtClean="0">
                          <a:effectLst/>
                          <a:latin typeface="Calibri" pitchFamily="34" charset="0"/>
                          <a:cs typeface="Calibri" pitchFamily="34" charset="0"/>
                        </a:rPr>
                      </a:br>
                      <a:r>
                        <a:rPr lang="en-US" sz="1600" i="1" dirty="0" smtClean="0">
                          <a:effectLst/>
                          <a:latin typeface="Calibri" pitchFamily="34" charset="0"/>
                          <a:cs typeface="Calibri" pitchFamily="34" charset="0"/>
                        </a:rPr>
                        <a:t>Exchange</a:t>
                      </a:r>
                      <a:endParaRPr lang="de-DE" sz="1600" i="1" dirty="0">
                        <a:effectLst/>
                        <a:latin typeface="Calibri" pitchFamily="34" charset="0"/>
                        <a:ea typeface="Times New Roman"/>
                        <a:cs typeface="Calibri" pitchFamily="34" charset="0"/>
                      </a:endParaRPr>
                    </a:p>
                  </a:txBody>
                  <a:tcPr marL="68580" marR="68580" marT="90000" marB="0" anchor="ctr">
                    <a:lnT w="6350" cap="flat" cmpd="sng" algn="ctr">
                      <a:solidFill>
                        <a:schemeClr val="tx1"/>
                      </a:solidFill>
                      <a:prstDash val="solid"/>
                      <a:round/>
                      <a:headEnd type="none" w="med" len="med"/>
                      <a:tailEnd type="none" w="med" len="med"/>
                    </a:lnT>
                  </a:tcPr>
                </a:tc>
                <a:tc>
                  <a:txBody>
                    <a:bodyPr/>
                    <a:lstStyle/>
                    <a:p>
                      <a:pPr algn="ctr">
                        <a:lnSpc>
                          <a:spcPct val="105000"/>
                        </a:lnSpc>
                        <a:spcBef>
                          <a:spcPts val="300"/>
                        </a:spcBef>
                        <a:spcAft>
                          <a:spcPts val="200"/>
                        </a:spcAft>
                      </a:pPr>
                      <a:r>
                        <a:rPr lang="en-US" sz="1600" i="1" dirty="0" smtClean="0">
                          <a:effectLst/>
                          <a:latin typeface="Calibri" pitchFamily="34" charset="0"/>
                          <a:cs typeface="Calibri" pitchFamily="34" charset="0"/>
                        </a:rPr>
                        <a:t>Collusion</a:t>
                      </a:r>
                      <a:endParaRPr lang="de-DE" sz="1600" i="1" dirty="0">
                        <a:effectLst/>
                        <a:latin typeface="Calibri" pitchFamily="34" charset="0"/>
                        <a:ea typeface="Times New Roman"/>
                        <a:cs typeface="Calibri" pitchFamily="34" charset="0"/>
                      </a:endParaRPr>
                    </a:p>
                  </a:txBody>
                  <a:tcPr marL="68580" marR="68580" marT="90000" marB="0" anchor="ctr">
                    <a:lnT w="6350" cap="flat" cmpd="sng" algn="ctr">
                      <a:solidFill>
                        <a:schemeClr val="tx1"/>
                      </a:solidFill>
                      <a:prstDash val="solid"/>
                      <a:round/>
                      <a:headEnd type="none" w="med" len="med"/>
                      <a:tailEnd type="none" w="med" len="med"/>
                    </a:lnT>
                  </a:tcPr>
                </a:tc>
              </a:tr>
              <a:tr h="986962">
                <a:tc>
                  <a:txBody>
                    <a:bodyPr/>
                    <a:lstStyle/>
                    <a:p>
                      <a:pPr>
                        <a:lnSpc>
                          <a:spcPct val="105000"/>
                        </a:lnSpc>
                        <a:spcBef>
                          <a:spcPts val="300"/>
                        </a:spcBef>
                        <a:spcAft>
                          <a:spcPts val="200"/>
                        </a:spcAft>
                      </a:pPr>
                      <a:r>
                        <a:rPr lang="de-DE" sz="1600" dirty="0" err="1" smtClean="0">
                          <a:effectLst/>
                          <a:latin typeface="Calibri" pitchFamily="34" charset="0"/>
                          <a:ea typeface="Times New Roman"/>
                          <a:cs typeface="Calibri" pitchFamily="34" charset="0"/>
                        </a:rPr>
                        <a:t>Opportunistic</a:t>
                      </a:r>
                      <a:endParaRPr lang="de-DE" sz="1600" dirty="0">
                        <a:effectLst/>
                        <a:latin typeface="Calibri" pitchFamily="34" charset="0"/>
                        <a:ea typeface="Times New Roman"/>
                        <a:cs typeface="Calibri" pitchFamily="34" charset="0"/>
                      </a:endParaRPr>
                    </a:p>
                  </a:txBody>
                  <a:tcPr marL="68580" marR="68580" marT="90000" marB="0" anchor="ctr">
                    <a:lnB w="6350" cap="flat" cmpd="sng" algn="ctr">
                      <a:solidFill>
                        <a:schemeClr val="tx1"/>
                      </a:solidFill>
                      <a:prstDash val="solid"/>
                      <a:round/>
                      <a:headEnd type="none" w="med" len="med"/>
                      <a:tailEnd type="none" w="med" len="med"/>
                    </a:lnB>
                  </a:tcPr>
                </a:tc>
                <a:tc>
                  <a:txBody>
                    <a:bodyPr/>
                    <a:lstStyle/>
                    <a:p>
                      <a:pPr algn="ctr">
                        <a:lnSpc>
                          <a:spcPct val="105000"/>
                        </a:lnSpc>
                        <a:spcBef>
                          <a:spcPts val="300"/>
                        </a:spcBef>
                        <a:spcAft>
                          <a:spcPts val="200"/>
                        </a:spcAft>
                      </a:pPr>
                      <a:r>
                        <a:rPr lang="de-DE" sz="1600" i="1" dirty="0" err="1" smtClean="0">
                          <a:effectLst/>
                          <a:latin typeface="Calibri" pitchFamily="34" charset="0"/>
                          <a:ea typeface="Times New Roman"/>
                          <a:cs typeface="Calibri" pitchFamily="34" charset="0"/>
                        </a:rPr>
                        <a:t>Exploitation</a:t>
                      </a:r>
                      <a:endParaRPr lang="de-DE" sz="1600" i="1" dirty="0">
                        <a:effectLst/>
                        <a:latin typeface="Calibri" pitchFamily="34" charset="0"/>
                        <a:ea typeface="Times New Roman"/>
                        <a:cs typeface="Calibri" pitchFamily="34" charset="0"/>
                      </a:endParaRPr>
                    </a:p>
                  </a:txBody>
                  <a:tcPr marL="68580" marR="68580" marT="90000" marB="0" anchor="ctr">
                    <a:lnB w="6350" cap="flat" cmpd="sng" algn="ctr">
                      <a:solidFill>
                        <a:schemeClr val="tx1"/>
                      </a:solidFill>
                      <a:prstDash val="solid"/>
                      <a:round/>
                      <a:headEnd type="none" w="med" len="med"/>
                      <a:tailEnd type="none" w="med" len="med"/>
                    </a:lnB>
                  </a:tcPr>
                </a:tc>
                <a:tc>
                  <a:txBody>
                    <a:bodyPr/>
                    <a:lstStyle/>
                    <a:p>
                      <a:pPr algn="ctr">
                        <a:lnSpc>
                          <a:spcPct val="105000"/>
                        </a:lnSpc>
                        <a:spcBef>
                          <a:spcPts val="300"/>
                        </a:spcBef>
                        <a:spcAft>
                          <a:spcPts val="200"/>
                        </a:spcAft>
                      </a:pPr>
                      <a:r>
                        <a:rPr lang="en-US" sz="1600" i="1" dirty="0" smtClean="0">
                          <a:effectLst/>
                          <a:latin typeface="Calibri" pitchFamily="34" charset="0"/>
                          <a:cs typeface="Calibri" pitchFamily="34" charset="0"/>
                        </a:rPr>
                        <a:t>Competition</a:t>
                      </a:r>
                      <a:endParaRPr lang="de-DE" sz="1600" i="1" dirty="0">
                        <a:effectLst/>
                        <a:latin typeface="Calibri" pitchFamily="34" charset="0"/>
                        <a:ea typeface="Times New Roman"/>
                        <a:cs typeface="Calibri" pitchFamily="34" charset="0"/>
                      </a:endParaRPr>
                    </a:p>
                  </a:txBody>
                  <a:tcPr marL="68580" marR="68580" marT="90000" marB="0" anchor="ctr">
                    <a:lnB w="63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98654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Increasing popularity of networks in geography</a:t>
            </a:r>
            <a:endParaRPr lang="de-DE" dirty="0"/>
          </a:p>
        </p:txBody>
      </p:sp>
      <p:sp>
        <p:nvSpPr>
          <p:cNvPr id="3" name="Inhaltsplatzhalter 2"/>
          <p:cNvSpPr>
            <a:spLocks noGrp="1"/>
          </p:cNvSpPr>
          <p:nvPr>
            <p:ph idx="1"/>
          </p:nvPr>
        </p:nvSpPr>
        <p:spPr>
          <a:xfrm>
            <a:off x="6228184" y="1412875"/>
            <a:ext cx="2304256" cy="4464050"/>
          </a:xfrm>
        </p:spPr>
        <p:txBody>
          <a:bodyPr/>
          <a:lstStyle/>
          <a:p>
            <a:endParaRPr lang="de-DE" dirty="0"/>
          </a:p>
        </p:txBody>
      </p:sp>
      <p:sp>
        <p:nvSpPr>
          <p:cNvPr id="4" name="Foliennummernplatzhalter 3"/>
          <p:cNvSpPr>
            <a:spLocks noGrp="1"/>
          </p:cNvSpPr>
          <p:nvPr>
            <p:ph type="sldNum" sz="quarter" idx="10"/>
          </p:nvPr>
        </p:nvSpPr>
        <p:spPr/>
        <p:txBody>
          <a:bodyPr/>
          <a:lstStyle/>
          <a:p>
            <a:pPr>
              <a:defRPr/>
            </a:pPr>
            <a:fld id="{8E7FF6AD-1836-4AD3-B17E-05B6B2D2CF5B}" type="slidenum">
              <a:rPr lang="de-DE" smtClean="0"/>
              <a:pPr>
                <a:defRPr/>
              </a:pPr>
              <a:t>3</a:t>
            </a:fld>
            <a:endParaRPr lang="de-DE" b="0"/>
          </a:p>
        </p:txBody>
      </p:sp>
      <p:sp>
        <p:nvSpPr>
          <p:cNvPr id="7" name="Rechteck 6"/>
          <p:cNvSpPr/>
          <p:nvPr/>
        </p:nvSpPr>
        <p:spPr>
          <a:xfrm>
            <a:off x="468312" y="6453336"/>
            <a:ext cx="7632079" cy="215444"/>
          </a:xfrm>
          <a:prstGeom prst="rect">
            <a:avLst/>
          </a:prstGeom>
        </p:spPr>
        <p:txBody>
          <a:bodyPr wrap="square">
            <a:spAutoFit/>
          </a:bodyPr>
          <a:lstStyle/>
          <a:p>
            <a:r>
              <a:rPr lang="en-US" i="1" dirty="0" smtClean="0"/>
              <a:t>Own research based on queries with JSTOR, April 2012</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48599"/>
            <a:ext cx="6337341" cy="41846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Inhaltsplatzhalter 2"/>
          <p:cNvSpPr>
            <a:spLocks noGrp="1"/>
          </p:cNvSpPr>
          <p:nvPr>
            <p:ph idx="1"/>
          </p:nvPr>
        </p:nvSpPr>
        <p:spPr>
          <a:xfrm>
            <a:off x="684213" y="1844824"/>
            <a:ext cx="7632700" cy="3671937"/>
          </a:xfrm>
        </p:spPr>
        <p:txBody>
          <a:bodyPr/>
          <a:lstStyle/>
          <a:p>
            <a:pPr>
              <a:buFont typeface="+mj-lt"/>
              <a:buAutoNum type="arabicPeriod"/>
            </a:pPr>
            <a:r>
              <a:rPr lang="en-US" sz="2400" dirty="0" smtClean="0">
                <a:solidFill>
                  <a:schemeClr val="tx1">
                    <a:lumMod val="65000"/>
                    <a:lumOff val="35000"/>
                  </a:schemeClr>
                </a:solidFill>
                <a:latin typeface="ITC Officina Sans Book"/>
              </a:rPr>
              <a:t>What is network theory?</a:t>
            </a:r>
            <a:br>
              <a:rPr lang="en-US" sz="2400" dirty="0" smtClean="0">
                <a:solidFill>
                  <a:schemeClr val="tx1">
                    <a:lumMod val="65000"/>
                    <a:lumOff val="35000"/>
                  </a:schemeClr>
                </a:solidFill>
                <a:latin typeface="ITC Officina Sans Book"/>
              </a:rPr>
            </a:br>
            <a:r>
              <a:rPr lang="en-US" dirty="0" smtClean="0">
                <a:solidFill>
                  <a:schemeClr val="tx1">
                    <a:lumMod val="65000"/>
                    <a:lumOff val="35000"/>
                  </a:schemeClr>
                </a:solidFill>
                <a:latin typeface="ITC Officina Sans Book"/>
              </a:rPr>
              <a:t>Toward a full relational revolution</a:t>
            </a:r>
            <a:endParaRPr lang="en-US" sz="2400" dirty="0" smtClean="0">
              <a:solidFill>
                <a:schemeClr val="tx1">
                  <a:lumMod val="65000"/>
                  <a:lumOff val="35000"/>
                </a:schemeClr>
              </a:solidFill>
              <a:latin typeface="ITC Officina Sans Book"/>
            </a:endParaRPr>
          </a:p>
          <a:p>
            <a:pPr lvl="0">
              <a:buFont typeface="+mj-lt"/>
              <a:buAutoNum type="arabicPeriod"/>
            </a:pPr>
            <a:r>
              <a:rPr lang="en-US" sz="2400" dirty="0">
                <a:solidFill>
                  <a:schemeClr val="tx1">
                    <a:lumMod val="65000"/>
                    <a:lumOff val="35000"/>
                  </a:schemeClr>
                </a:solidFill>
                <a:latin typeface="ITC Officina Sans Book"/>
              </a:rPr>
              <a:t>Network t</a:t>
            </a:r>
            <a:r>
              <a:rPr lang="en-US" sz="2400" dirty="0" smtClean="0">
                <a:solidFill>
                  <a:schemeClr val="tx1">
                    <a:lumMod val="65000"/>
                    <a:lumOff val="35000"/>
                  </a:schemeClr>
                </a:solidFill>
                <a:latin typeface="ITC Officina Sans Book"/>
              </a:rPr>
              <a:t>heories </a:t>
            </a:r>
            <a:r>
              <a:rPr lang="en-US" sz="2400" dirty="0">
                <a:solidFill>
                  <a:schemeClr val="tx1">
                    <a:lumMod val="65000"/>
                    <a:lumOff val="35000"/>
                  </a:schemeClr>
                </a:solidFill>
                <a:latin typeface="ITC Officina Sans Book"/>
              </a:rPr>
              <a:t>of </a:t>
            </a:r>
            <a:r>
              <a:rPr lang="en-US" sz="2400" dirty="0" smtClean="0">
                <a:solidFill>
                  <a:schemeClr val="tx1">
                    <a:lumMod val="65000"/>
                    <a:lumOff val="35000"/>
                  </a:schemeClr>
                </a:solidFill>
                <a:latin typeface="ITC Officina Sans Book"/>
              </a:rPr>
              <a:t>knowledge &amp; geography</a:t>
            </a:r>
            <a:br>
              <a:rPr lang="en-US" sz="2400" dirty="0" smtClean="0">
                <a:solidFill>
                  <a:schemeClr val="tx1">
                    <a:lumMod val="65000"/>
                    <a:lumOff val="35000"/>
                  </a:schemeClr>
                </a:solidFill>
                <a:latin typeface="ITC Officina Sans Book"/>
              </a:rPr>
            </a:br>
            <a:r>
              <a:rPr lang="en-US" dirty="0" smtClean="0">
                <a:solidFill>
                  <a:schemeClr val="tx1">
                    <a:lumMod val="65000"/>
                    <a:lumOff val="35000"/>
                  </a:schemeClr>
                </a:solidFill>
                <a:latin typeface="ITC Officina Sans Book"/>
              </a:rPr>
              <a:t>Contingencies of an explanatory triad</a:t>
            </a:r>
            <a:endParaRPr lang="en-US" sz="2400" dirty="0" smtClean="0">
              <a:solidFill>
                <a:schemeClr val="tx1">
                  <a:lumMod val="65000"/>
                  <a:lumOff val="35000"/>
                </a:schemeClr>
              </a:solidFill>
              <a:latin typeface="ITC Officina Sans Book"/>
            </a:endParaRPr>
          </a:p>
          <a:p>
            <a:pPr>
              <a:buFont typeface="+mj-lt"/>
              <a:buAutoNum type="arabicPeriod"/>
            </a:pPr>
            <a:r>
              <a:rPr lang="en-US" sz="2400" dirty="0" smtClean="0">
                <a:solidFill>
                  <a:schemeClr val="tx1">
                    <a:lumMod val="65000"/>
                    <a:lumOff val="35000"/>
                  </a:schemeClr>
                </a:solidFill>
                <a:latin typeface="ITC Officina Sans Book"/>
              </a:rPr>
              <a:t>Beyond connectivity</a:t>
            </a:r>
            <a:br>
              <a:rPr lang="en-US" sz="2400" dirty="0" smtClean="0">
                <a:solidFill>
                  <a:schemeClr val="tx1">
                    <a:lumMod val="65000"/>
                    <a:lumOff val="35000"/>
                  </a:schemeClr>
                </a:solidFill>
                <a:latin typeface="ITC Officina Sans Book"/>
              </a:rPr>
            </a:br>
            <a:r>
              <a:rPr lang="en-US" dirty="0" smtClean="0">
                <a:solidFill>
                  <a:schemeClr val="tx1">
                    <a:lumMod val="65000"/>
                    <a:lumOff val="35000"/>
                  </a:schemeClr>
                </a:solidFill>
                <a:latin typeface="ITC Officina Sans Book"/>
              </a:rPr>
              <a:t>Fortifying geography</a:t>
            </a:r>
            <a:endParaRPr lang="en-US" sz="2400" dirty="0" smtClean="0">
              <a:solidFill>
                <a:schemeClr val="tx1">
                  <a:lumMod val="65000"/>
                  <a:lumOff val="35000"/>
                </a:schemeClr>
              </a:solidFill>
              <a:latin typeface="ITC Officina Sans Book"/>
            </a:endParaRPr>
          </a:p>
          <a:p>
            <a:pPr lvl="0">
              <a:buFont typeface="+mj-lt"/>
              <a:buAutoNum type="arabicPeriod"/>
            </a:pPr>
            <a:r>
              <a:rPr lang="en-US" sz="2400" dirty="0" smtClean="0">
                <a:solidFill>
                  <a:schemeClr val="tx1">
                    <a:lumMod val="65000"/>
                    <a:lumOff val="35000"/>
                  </a:schemeClr>
                </a:solidFill>
                <a:latin typeface="ITC Officina Sans Book"/>
              </a:rPr>
              <a:t>Conclusion</a:t>
            </a:r>
            <a:br>
              <a:rPr lang="en-US" sz="2400" dirty="0" smtClean="0">
                <a:solidFill>
                  <a:schemeClr val="tx1">
                    <a:lumMod val="65000"/>
                    <a:lumOff val="35000"/>
                  </a:schemeClr>
                </a:solidFill>
                <a:latin typeface="ITC Officina Sans Book"/>
              </a:rPr>
            </a:br>
            <a:endParaRPr lang="en-US" sz="2400" dirty="0" smtClean="0">
              <a:solidFill>
                <a:schemeClr val="tx1">
                  <a:lumMod val="65000"/>
                  <a:lumOff val="35000"/>
                </a:schemeClr>
              </a:solidFill>
              <a:latin typeface="ITC Officina Sans Book"/>
            </a:endParaRPr>
          </a:p>
          <a:p>
            <a:pPr lvl="0">
              <a:buFont typeface="+mj-lt"/>
              <a:buAutoNum type="arabicPeriod"/>
            </a:pPr>
            <a:endParaRPr lang="en-US" sz="2400" dirty="0" smtClean="0">
              <a:solidFill>
                <a:schemeClr val="tx1">
                  <a:lumMod val="65000"/>
                  <a:lumOff val="35000"/>
                </a:schemeClr>
              </a:solidFill>
              <a:latin typeface="ITC Officina Sans Book"/>
            </a:endParaRPr>
          </a:p>
          <a:p>
            <a:pPr>
              <a:buFont typeface="+mj-lt"/>
              <a:buAutoNum type="arabicPeriod"/>
            </a:pPr>
            <a:endParaRPr lang="en-US" sz="2400" dirty="0">
              <a:solidFill>
                <a:schemeClr val="tx1">
                  <a:lumMod val="65000"/>
                  <a:lumOff val="35000"/>
                </a:schemeClr>
              </a:solidFill>
              <a:latin typeface="ITC Officina Sans Book"/>
            </a:endParaRPr>
          </a:p>
        </p:txBody>
      </p:sp>
      <p:sp>
        <p:nvSpPr>
          <p:cNvPr id="4" name="Foliennummernplatzhalter 3"/>
          <p:cNvSpPr>
            <a:spLocks noGrp="1"/>
          </p:cNvSpPr>
          <p:nvPr>
            <p:ph type="sldNum" sz="quarter" idx="10"/>
          </p:nvPr>
        </p:nvSpPr>
        <p:spPr/>
        <p:txBody>
          <a:bodyPr/>
          <a:lstStyle/>
          <a:p>
            <a:pPr>
              <a:defRPr/>
            </a:pPr>
            <a:fld id="{8266E318-245E-4045-8589-9361DA1F5672}" type="slidenum">
              <a:rPr lang="de-DE" smtClean="0"/>
              <a:pPr>
                <a:defRPr/>
              </a:pPr>
              <a:t>4</a:t>
            </a:fld>
            <a:endParaRPr lang="de-DE" b="0"/>
          </a:p>
        </p:txBody>
      </p:sp>
    </p:spTree>
    <p:extLst>
      <p:ext uri="{BB962C8B-B14F-4D97-AF65-F5344CB8AC3E}">
        <p14:creationId xmlns:p14="http://schemas.microsoft.com/office/powerpoint/2010/main" val="246604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 </a:t>
            </a:r>
            <a:r>
              <a:rPr lang="de-DE" dirty="0" err="1" smtClean="0"/>
              <a:t>social</a:t>
            </a:r>
            <a:r>
              <a:rPr lang="de-DE" dirty="0" smtClean="0"/>
              <a:t> </a:t>
            </a:r>
            <a:r>
              <a:rPr lang="de-DE" dirty="0" err="1" smtClean="0"/>
              <a:t>network</a:t>
            </a:r>
            <a:r>
              <a:rPr lang="de-DE" dirty="0" smtClean="0"/>
              <a:t> </a:t>
            </a:r>
            <a:r>
              <a:rPr lang="de-DE" dirty="0" err="1" smtClean="0"/>
              <a:t>is</a:t>
            </a:r>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F1402CAA-653E-41C6-A51A-990E6E22CD24}" type="slidenum">
              <a:rPr lang="de-DE" smtClean="0"/>
              <a:pPr>
                <a:defRPr/>
              </a:pPr>
              <a:t>5</a:t>
            </a:fld>
            <a:endParaRPr lang="de-DE" b="0"/>
          </a:p>
        </p:txBody>
      </p:sp>
      <p:pic>
        <p:nvPicPr>
          <p:cNvPr id="6" name="Inhaltsplatzhalter 9" descr="Meinungsumfelder_q10.png"/>
          <p:cNvPicPr>
            <a:picLocks noChangeAspect="1"/>
          </p:cNvPicPr>
          <p:nvPr/>
        </p:nvPicPr>
        <p:blipFill>
          <a:blip r:embed="rId2" cstate="print"/>
          <a:srcRect l="16233" b="2490"/>
          <a:stretch>
            <a:fillRect/>
          </a:stretch>
        </p:blipFill>
        <p:spPr>
          <a:xfrm>
            <a:off x="539552" y="1590173"/>
            <a:ext cx="5400600" cy="4032448"/>
          </a:xfrm>
          <a:prstGeom prst="rect">
            <a:avLst/>
          </a:prstGeom>
          <a:ln>
            <a:noFill/>
          </a:ln>
          <a:effectLst>
            <a:outerShdw blurRad="292100" dist="139700" dir="2700000" algn="tl" rotWithShape="0">
              <a:srgbClr val="333333">
                <a:alpha val="65000"/>
              </a:srgbClr>
            </a:outerShdw>
          </a:effectLst>
        </p:spPr>
      </p:pic>
      <p:sp>
        <p:nvSpPr>
          <p:cNvPr id="7" name="Rectangle 4"/>
          <p:cNvSpPr>
            <a:spLocks noChangeArrowheads="1"/>
          </p:cNvSpPr>
          <p:nvPr/>
        </p:nvSpPr>
        <p:spPr bwMode="auto">
          <a:xfrm>
            <a:off x="6444208" y="1627055"/>
            <a:ext cx="1872208" cy="3539430"/>
          </a:xfrm>
          <a:prstGeom prst="rect">
            <a:avLst/>
          </a:prstGeom>
          <a:noFill/>
          <a:ln w="9525" algn="ctr">
            <a:noFill/>
            <a:miter lim="800000"/>
            <a:headEnd/>
            <a:tailEnd/>
          </a:ln>
        </p:spPr>
        <p:txBody>
          <a:bodyPr wrap="square" anchor="ctr">
            <a:spAutoFit/>
          </a:bodyPr>
          <a:lstStyle/>
          <a:p>
            <a:r>
              <a:rPr lang="en-US" sz="1600" dirty="0" smtClean="0">
                <a:latin typeface="Calibri" pitchFamily="34" charset="0"/>
                <a:cs typeface="Calibri" pitchFamily="34" charset="0"/>
              </a:rPr>
              <a:t>“a </a:t>
            </a:r>
            <a:r>
              <a:rPr lang="en-US" sz="1600" dirty="0">
                <a:latin typeface="Calibri" pitchFamily="34" charset="0"/>
                <a:cs typeface="Calibri" pitchFamily="34" charset="0"/>
              </a:rPr>
              <a:t>specific set of linkages among a defined set of persons, with the additional property that the characteristics of these linkages as a whole may be used to interpret the social behavior of the persons </a:t>
            </a:r>
            <a:r>
              <a:rPr lang="en-US" sz="1600" dirty="0" smtClean="0">
                <a:latin typeface="Calibri" pitchFamily="34" charset="0"/>
                <a:cs typeface="Calibri" pitchFamily="34" charset="0"/>
              </a:rPr>
              <a:t>involved”</a:t>
            </a:r>
          </a:p>
          <a:p>
            <a:r>
              <a:rPr lang="en-US" sz="1600" dirty="0" smtClean="0">
                <a:solidFill>
                  <a:srgbClr val="777777"/>
                </a:solidFill>
                <a:latin typeface="Calibri" pitchFamily="34" charset="0"/>
                <a:cs typeface="Calibri" pitchFamily="34" charset="0"/>
              </a:rPr>
              <a:t>(Mitchell 1969, 2)</a:t>
            </a:r>
            <a:endParaRPr lang="en-US" sz="1600" dirty="0">
              <a:solidFill>
                <a:srgbClr val="777777"/>
              </a:solidFill>
              <a:latin typeface="Calibri" pitchFamily="34" charset="0"/>
              <a:cs typeface="Calibri" pitchFamily="34" charset="0"/>
            </a:endParaRPr>
          </a:p>
        </p:txBody>
      </p:sp>
      <p:sp>
        <p:nvSpPr>
          <p:cNvPr id="8" name="Rectangle 5"/>
          <p:cNvSpPr>
            <a:spLocks noChangeArrowheads="1"/>
          </p:cNvSpPr>
          <p:nvPr/>
        </p:nvSpPr>
        <p:spPr bwMode="auto">
          <a:xfrm>
            <a:off x="407988" y="6347420"/>
            <a:ext cx="7980436" cy="369332"/>
          </a:xfrm>
          <a:prstGeom prst="rect">
            <a:avLst/>
          </a:prstGeom>
          <a:noFill/>
          <a:ln w="9525" algn="ctr">
            <a:noFill/>
            <a:miter lim="800000"/>
            <a:headEnd/>
            <a:tailEnd/>
          </a:ln>
        </p:spPr>
        <p:txBody>
          <a:bodyPr wrap="square">
            <a:spAutoFit/>
          </a:bodyPr>
          <a:lstStyle/>
          <a:p>
            <a:r>
              <a:rPr lang="de-DE" sz="900" dirty="0">
                <a:solidFill>
                  <a:schemeClr val="tx1">
                    <a:lumMod val="95000"/>
                    <a:lumOff val="5000"/>
                  </a:schemeClr>
                </a:solidFill>
              </a:rPr>
              <a:t>Mitchell, J. C. (1969) The </a:t>
            </a:r>
            <a:r>
              <a:rPr lang="de-DE" sz="900" dirty="0" err="1">
                <a:solidFill>
                  <a:schemeClr val="tx1">
                    <a:lumMod val="95000"/>
                    <a:lumOff val="5000"/>
                  </a:schemeClr>
                </a:solidFill>
              </a:rPr>
              <a:t>concept</a:t>
            </a:r>
            <a:r>
              <a:rPr lang="de-DE" sz="900" dirty="0">
                <a:solidFill>
                  <a:schemeClr val="tx1">
                    <a:lumMod val="95000"/>
                    <a:lumOff val="5000"/>
                  </a:schemeClr>
                </a:solidFill>
              </a:rPr>
              <a:t> </a:t>
            </a:r>
            <a:r>
              <a:rPr lang="de-DE" sz="900" dirty="0" err="1">
                <a:solidFill>
                  <a:schemeClr val="tx1">
                    <a:lumMod val="95000"/>
                    <a:lumOff val="5000"/>
                  </a:schemeClr>
                </a:solidFill>
              </a:rPr>
              <a:t>and</a:t>
            </a:r>
            <a:r>
              <a:rPr lang="de-DE" sz="900" dirty="0">
                <a:solidFill>
                  <a:schemeClr val="tx1">
                    <a:lumMod val="95000"/>
                    <a:lumOff val="5000"/>
                  </a:schemeClr>
                </a:solidFill>
              </a:rPr>
              <a:t> </a:t>
            </a:r>
            <a:r>
              <a:rPr lang="de-DE" sz="900" dirty="0" err="1">
                <a:solidFill>
                  <a:schemeClr val="tx1">
                    <a:lumMod val="95000"/>
                    <a:lumOff val="5000"/>
                  </a:schemeClr>
                </a:solidFill>
              </a:rPr>
              <a:t>use</a:t>
            </a:r>
            <a:r>
              <a:rPr lang="de-DE" sz="900" dirty="0">
                <a:solidFill>
                  <a:schemeClr val="tx1">
                    <a:lumMod val="95000"/>
                    <a:lumOff val="5000"/>
                  </a:schemeClr>
                </a:solidFill>
              </a:rPr>
              <a:t> </a:t>
            </a:r>
            <a:r>
              <a:rPr lang="de-DE" sz="900" dirty="0" err="1">
                <a:solidFill>
                  <a:schemeClr val="tx1">
                    <a:lumMod val="95000"/>
                    <a:lumOff val="5000"/>
                  </a:schemeClr>
                </a:solidFill>
              </a:rPr>
              <a:t>of</a:t>
            </a:r>
            <a:r>
              <a:rPr lang="de-DE" sz="900" dirty="0">
                <a:solidFill>
                  <a:schemeClr val="tx1">
                    <a:lumMod val="95000"/>
                    <a:lumOff val="5000"/>
                  </a:schemeClr>
                </a:solidFill>
              </a:rPr>
              <a:t> </a:t>
            </a:r>
            <a:r>
              <a:rPr lang="de-DE" sz="900" dirty="0" err="1">
                <a:solidFill>
                  <a:schemeClr val="tx1">
                    <a:lumMod val="95000"/>
                    <a:lumOff val="5000"/>
                  </a:schemeClr>
                </a:solidFill>
              </a:rPr>
              <a:t>social</a:t>
            </a:r>
            <a:r>
              <a:rPr lang="de-DE" sz="900" dirty="0">
                <a:solidFill>
                  <a:schemeClr val="tx1">
                    <a:lumMod val="95000"/>
                    <a:lumOff val="5000"/>
                  </a:schemeClr>
                </a:solidFill>
              </a:rPr>
              <a:t> </a:t>
            </a:r>
            <a:r>
              <a:rPr lang="de-DE" sz="900" dirty="0" err="1">
                <a:solidFill>
                  <a:schemeClr val="tx1">
                    <a:lumMod val="95000"/>
                    <a:lumOff val="5000"/>
                  </a:schemeClr>
                </a:solidFill>
              </a:rPr>
              <a:t>networks</a:t>
            </a:r>
            <a:r>
              <a:rPr lang="de-DE" sz="900" dirty="0">
                <a:solidFill>
                  <a:schemeClr val="tx1">
                    <a:lumMod val="95000"/>
                    <a:lumOff val="5000"/>
                  </a:schemeClr>
                </a:solidFill>
              </a:rPr>
              <a:t>. In J. C. Mitchell (</a:t>
            </a:r>
            <a:r>
              <a:rPr lang="de-DE" sz="900" dirty="0" err="1">
                <a:solidFill>
                  <a:schemeClr val="tx1">
                    <a:lumMod val="95000"/>
                    <a:lumOff val="5000"/>
                  </a:schemeClr>
                </a:solidFill>
              </a:rPr>
              <a:t>ed</a:t>
            </a:r>
            <a:r>
              <a:rPr lang="de-DE" sz="900" dirty="0">
                <a:solidFill>
                  <a:schemeClr val="tx1">
                    <a:lumMod val="95000"/>
                    <a:lumOff val="5000"/>
                  </a:schemeClr>
                </a:solidFill>
              </a:rPr>
              <a:t>.) </a:t>
            </a:r>
            <a:r>
              <a:rPr lang="de-DE" sz="900" i="1" dirty="0" err="1">
                <a:solidFill>
                  <a:schemeClr val="tx1">
                    <a:lumMod val="95000"/>
                    <a:lumOff val="5000"/>
                  </a:schemeClr>
                </a:solidFill>
              </a:rPr>
              <a:t>Social</a:t>
            </a:r>
            <a:r>
              <a:rPr lang="de-DE" sz="900" i="1" dirty="0">
                <a:solidFill>
                  <a:schemeClr val="tx1">
                    <a:lumMod val="95000"/>
                    <a:lumOff val="5000"/>
                  </a:schemeClr>
                </a:solidFill>
              </a:rPr>
              <a:t> Networks in Urban </a:t>
            </a:r>
            <a:r>
              <a:rPr lang="de-DE" sz="900" i="1" dirty="0" err="1">
                <a:solidFill>
                  <a:schemeClr val="tx1">
                    <a:lumMod val="95000"/>
                    <a:lumOff val="5000"/>
                  </a:schemeClr>
                </a:solidFill>
              </a:rPr>
              <a:t>Situations</a:t>
            </a:r>
            <a:r>
              <a:rPr lang="de-DE" sz="900" i="1" dirty="0">
                <a:solidFill>
                  <a:schemeClr val="tx1">
                    <a:lumMod val="95000"/>
                    <a:lumOff val="5000"/>
                  </a:schemeClr>
                </a:solidFill>
              </a:rPr>
              <a:t>. </a:t>
            </a:r>
            <a:r>
              <a:rPr lang="de-DE" sz="900" i="1" dirty="0" err="1">
                <a:solidFill>
                  <a:schemeClr val="tx1">
                    <a:lumMod val="95000"/>
                    <a:lumOff val="5000"/>
                  </a:schemeClr>
                </a:solidFill>
              </a:rPr>
              <a:t>Analyses</a:t>
            </a:r>
            <a:r>
              <a:rPr lang="de-DE" sz="900" i="1" dirty="0">
                <a:solidFill>
                  <a:schemeClr val="tx1">
                    <a:lumMod val="95000"/>
                    <a:lumOff val="5000"/>
                  </a:schemeClr>
                </a:solidFill>
              </a:rPr>
              <a:t> </a:t>
            </a:r>
            <a:r>
              <a:rPr lang="de-DE" sz="900" i="1" dirty="0" err="1">
                <a:solidFill>
                  <a:schemeClr val="tx1">
                    <a:lumMod val="95000"/>
                    <a:lumOff val="5000"/>
                  </a:schemeClr>
                </a:solidFill>
              </a:rPr>
              <a:t>of</a:t>
            </a:r>
            <a:r>
              <a:rPr lang="de-DE" sz="900" i="1" dirty="0">
                <a:solidFill>
                  <a:schemeClr val="tx1">
                    <a:lumMod val="95000"/>
                    <a:lumOff val="5000"/>
                  </a:schemeClr>
                </a:solidFill>
              </a:rPr>
              <a:t> Personal </a:t>
            </a:r>
            <a:r>
              <a:rPr lang="de-DE" sz="900" i="1" dirty="0" err="1">
                <a:solidFill>
                  <a:schemeClr val="tx1">
                    <a:lumMod val="95000"/>
                    <a:lumOff val="5000"/>
                  </a:schemeClr>
                </a:solidFill>
              </a:rPr>
              <a:t>Relationships</a:t>
            </a:r>
            <a:r>
              <a:rPr lang="de-DE" sz="900" i="1" dirty="0">
                <a:solidFill>
                  <a:schemeClr val="tx1">
                    <a:lumMod val="95000"/>
                    <a:lumOff val="5000"/>
                  </a:schemeClr>
                </a:solidFill>
              </a:rPr>
              <a:t> in Central African </a:t>
            </a:r>
            <a:r>
              <a:rPr lang="de-DE" sz="900" i="1" dirty="0" err="1">
                <a:solidFill>
                  <a:schemeClr val="tx1">
                    <a:lumMod val="95000"/>
                    <a:lumOff val="5000"/>
                  </a:schemeClr>
                </a:solidFill>
              </a:rPr>
              <a:t>Towns</a:t>
            </a:r>
            <a:r>
              <a:rPr lang="de-DE" sz="900" dirty="0">
                <a:solidFill>
                  <a:schemeClr val="tx1">
                    <a:lumMod val="95000"/>
                    <a:lumOff val="5000"/>
                  </a:schemeClr>
                </a:solidFill>
              </a:rPr>
              <a:t>. Manchester: Manchester University Press, 1-50.</a:t>
            </a:r>
          </a:p>
        </p:txBody>
      </p:sp>
    </p:spTree>
    <p:extLst>
      <p:ext uri="{BB962C8B-B14F-4D97-AF65-F5344CB8AC3E}">
        <p14:creationId xmlns:p14="http://schemas.microsoft.com/office/powerpoint/2010/main" val="197765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Networks: relational rhetoric, atomistic analysis?</a:t>
            </a:r>
            <a:endParaRPr lang="de-DE" dirty="0"/>
          </a:p>
        </p:txBody>
      </p:sp>
      <p:sp>
        <p:nvSpPr>
          <p:cNvPr id="3" name="Inhaltsplatzhalter 2"/>
          <p:cNvSpPr>
            <a:spLocks noGrp="1"/>
          </p:cNvSpPr>
          <p:nvPr>
            <p:ph idx="1"/>
          </p:nvPr>
        </p:nvSpPr>
        <p:spPr>
          <a:xfrm>
            <a:off x="6228184" y="1412875"/>
            <a:ext cx="2304256" cy="4464050"/>
          </a:xfrm>
        </p:spPr>
        <p:txBody>
          <a:bodyPr/>
          <a:lstStyle/>
          <a:p>
            <a:endParaRPr lang="de-DE" dirty="0"/>
          </a:p>
        </p:txBody>
      </p:sp>
      <p:sp>
        <p:nvSpPr>
          <p:cNvPr id="4" name="Foliennummernplatzhalter 3"/>
          <p:cNvSpPr>
            <a:spLocks noGrp="1"/>
          </p:cNvSpPr>
          <p:nvPr>
            <p:ph type="sldNum" sz="quarter" idx="10"/>
          </p:nvPr>
        </p:nvSpPr>
        <p:spPr/>
        <p:txBody>
          <a:bodyPr/>
          <a:lstStyle/>
          <a:p>
            <a:pPr>
              <a:defRPr/>
            </a:pPr>
            <a:fld id="{8E7FF6AD-1836-4AD3-B17E-05B6B2D2CF5B}" type="slidenum">
              <a:rPr lang="de-DE" smtClean="0"/>
              <a:pPr>
                <a:defRPr/>
              </a:pPr>
              <a:t>6</a:t>
            </a:fld>
            <a:endParaRPr lang="de-DE" b="0"/>
          </a:p>
        </p:txBody>
      </p:sp>
      <p:sp>
        <p:nvSpPr>
          <p:cNvPr id="7" name="Rechteck 6"/>
          <p:cNvSpPr/>
          <p:nvPr/>
        </p:nvSpPr>
        <p:spPr>
          <a:xfrm>
            <a:off x="468312" y="6453336"/>
            <a:ext cx="7632079" cy="215444"/>
          </a:xfrm>
          <a:prstGeom prst="rect">
            <a:avLst/>
          </a:prstGeom>
        </p:spPr>
        <p:txBody>
          <a:bodyPr wrap="square">
            <a:spAutoFit/>
          </a:bodyPr>
          <a:lstStyle/>
          <a:p>
            <a:r>
              <a:rPr lang="en-US" i="1" dirty="0" smtClean="0"/>
              <a:t>Own research based on queries with EBSCO and individual electronic journal  archives, April 2012</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39" y="1545429"/>
            <a:ext cx="6365549" cy="4185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35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is network theory?</a:t>
            </a:r>
            <a:endParaRPr lang="en-US" dirty="0"/>
          </a:p>
        </p:txBody>
      </p:sp>
      <p:sp>
        <p:nvSpPr>
          <p:cNvPr id="3" name="Inhaltsplatzhalter 2"/>
          <p:cNvSpPr>
            <a:spLocks noGrp="1"/>
          </p:cNvSpPr>
          <p:nvPr>
            <p:ph idx="1"/>
          </p:nvPr>
        </p:nvSpPr>
        <p:spPr>
          <a:xfrm>
            <a:off x="5148064" y="1772816"/>
            <a:ext cx="3311724" cy="4104109"/>
          </a:xfrm>
        </p:spPr>
        <p:txBody>
          <a:bodyPr/>
          <a:lstStyle/>
          <a:p>
            <a:r>
              <a:rPr lang="en-US" dirty="0" smtClean="0"/>
              <a:t>Capitalization = flow-based theories of innovation (e.g. structural holes)</a:t>
            </a:r>
          </a:p>
          <a:p>
            <a:r>
              <a:rPr lang="en-US" dirty="0" smtClean="0"/>
              <a:t>Cooperation = coordination-based theories of innovation (network governance, organized networks)</a:t>
            </a:r>
            <a:endParaRPr lang="en-US" dirty="0"/>
          </a:p>
        </p:txBody>
      </p:sp>
      <p:sp>
        <p:nvSpPr>
          <p:cNvPr id="4" name="Foliennummernplatzhalter 3"/>
          <p:cNvSpPr>
            <a:spLocks noGrp="1"/>
          </p:cNvSpPr>
          <p:nvPr>
            <p:ph type="sldNum" sz="quarter" idx="10"/>
          </p:nvPr>
        </p:nvSpPr>
        <p:spPr/>
        <p:txBody>
          <a:bodyPr/>
          <a:lstStyle/>
          <a:p>
            <a:pPr>
              <a:defRPr/>
            </a:pPr>
            <a:fld id="{8E7FF6AD-1836-4AD3-B17E-05B6B2D2CF5B}" type="slidenum">
              <a:rPr lang="de-DE" smtClean="0"/>
              <a:pPr>
                <a:defRPr/>
              </a:pPr>
              <a:t>7</a:t>
            </a:fld>
            <a:endParaRPr lang="de-DE" b="0" dirty="0"/>
          </a:p>
        </p:txBody>
      </p:sp>
      <p:sp>
        <p:nvSpPr>
          <p:cNvPr id="5" name="Rechteck 4"/>
          <p:cNvSpPr/>
          <p:nvPr/>
        </p:nvSpPr>
        <p:spPr>
          <a:xfrm>
            <a:off x="539552" y="6466588"/>
            <a:ext cx="3764172" cy="215444"/>
          </a:xfrm>
          <a:prstGeom prst="rect">
            <a:avLst/>
          </a:prstGeom>
        </p:spPr>
        <p:txBody>
          <a:bodyPr wrap="none">
            <a:spAutoFit/>
          </a:bodyPr>
          <a:lstStyle/>
          <a:p>
            <a:r>
              <a:rPr lang="en-US" dirty="0" err="1"/>
              <a:t>Borgatti</a:t>
            </a:r>
            <a:r>
              <a:rPr lang="en-US" dirty="0"/>
              <a:t> SP, </a:t>
            </a:r>
            <a:r>
              <a:rPr lang="en-US" dirty="0" err="1"/>
              <a:t>Halgin</a:t>
            </a:r>
            <a:r>
              <a:rPr lang="en-US" dirty="0"/>
              <a:t> DS (2011) On network theory. </a:t>
            </a:r>
            <a:r>
              <a:rPr lang="en-US" i="1" dirty="0"/>
              <a:t>Organization Science: </a:t>
            </a:r>
          </a:p>
        </p:txBody>
      </p:sp>
      <p:graphicFrame>
        <p:nvGraphicFramePr>
          <p:cNvPr id="6" name="Tabelle 5"/>
          <p:cNvGraphicFramePr>
            <a:graphicFrameLocks noGrp="1"/>
          </p:cNvGraphicFramePr>
          <p:nvPr>
            <p:extLst>
              <p:ext uri="{D42A27DB-BD31-4B8C-83A1-F6EECF244321}">
                <p14:modId xmlns:p14="http://schemas.microsoft.com/office/powerpoint/2010/main" val="1528479890"/>
              </p:ext>
            </p:extLst>
          </p:nvPr>
        </p:nvGraphicFramePr>
        <p:xfrm>
          <a:off x="545299" y="1844824"/>
          <a:ext cx="4170717" cy="2448273"/>
        </p:xfrm>
        <a:graphic>
          <a:graphicData uri="http://schemas.openxmlformats.org/drawingml/2006/table">
            <a:tbl>
              <a:tblPr firstRow="1" firstCol="1" bandRow="1">
                <a:tableStyleId>{2D5ABB26-0587-4C30-8999-92F81FD0307C}</a:tableStyleId>
              </a:tblPr>
              <a:tblGrid>
                <a:gridCol w="1429521"/>
                <a:gridCol w="1373044"/>
                <a:gridCol w="1368152"/>
              </a:tblGrid>
              <a:tr h="394559">
                <a:tc>
                  <a:txBody>
                    <a:bodyPr/>
                    <a:lstStyle/>
                    <a:p>
                      <a:pPr>
                        <a:lnSpc>
                          <a:spcPct val="105000"/>
                        </a:lnSpc>
                        <a:spcBef>
                          <a:spcPts val="300"/>
                        </a:spcBef>
                        <a:spcAft>
                          <a:spcPts val="200"/>
                        </a:spcAft>
                      </a:pPr>
                      <a:r>
                        <a:rPr lang="en-US" sz="1600" dirty="0">
                          <a:effectLst/>
                          <a:latin typeface="Calibri" pitchFamily="34" charset="0"/>
                          <a:cs typeface="Calibri" pitchFamily="34" charset="0"/>
                        </a:rPr>
                        <a:t> </a:t>
                      </a:r>
                      <a:endParaRPr lang="de-DE" sz="1600" dirty="0">
                        <a:effectLst/>
                        <a:latin typeface="Calibri" pitchFamily="34" charset="0"/>
                        <a:ea typeface="Times New Roman"/>
                        <a:cs typeface="Calibri" pitchFamily="34" charset="0"/>
                      </a:endParaRPr>
                    </a:p>
                  </a:txBody>
                  <a:tcPr marL="68580" marR="68580" marT="90000" marB="0">
                    <a:lnT w="6350" cap="flat" cmpd="sng" algn="ctr">
                      <a:solidFill>
                        <a:schemeClr val="tx1"/>
                      </a:solidFill>
                      <a:prstDash val="solid"/>
                      <a:round/>
                      <a:headEnd type="none" w="med" len="med"/>
                      <a:tailEnd type="none" w="med" len="med"/>
                    </a:lnT>
                    <a:solidFill>
                      <a:schemeClr val="accent3">
                        <a:lumMod val="95000"/>
                      </a:schemeClr>
                    </a:solidFill>
                  </a:tcPr>
                </a:tc>
                <a:tc gridSpan="2">
                  <a:txBody>
                    <a:bodyPr/>
                    <a:lstStyle/>
                    <a:p>
                      <a:pPr algn="ctr">
                        <a:lnSpc>
                          <a:spcPct val="105000"/>
                        </a:lnSpc>
                        <a:spcBef>
                          <a:spcPts val="300"/>
                        </a:spcBef>
                        <a:spcAft>
                          <a:spcPts val="200"/>
                        </a:spcAft>
                      </a:pPr>
                      <a:r>
                        <a:rPr lang="en-US" sz="1600" dirty="0">
                          <a:effectLst/>
                          <a:latin typeface="Calibri" pitchFamily="34" charset="0"/>
                          <a:cs typeface="Calibri" pitchFamily="34" charset="0"/>
                        </a:rPr>
                        <a:t>Social outcomes</a:t>
                      </a:r>
                      <a:endParaRPr lang="de-DE" sz="1600" dirty="0">
                        <a:effectLst/>
                        <a:latin typeface="Calibri" pitchFamily="34" charset="0"/>
                        <a:ea typeface="Times New Roman"/>
                        <a:cs typeface="Calibri" pitchFamily="34" charset="0"/>
                      </a:endParaRPr>
                    </a:p>
                  </a:txBody>
                  <a:tcPr marL="68580" marR="68580" marT="9000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hMerge="1">
                  <a:txBody>
                    <a:bodyPr/>
                    <a:lstStyle/>
                    <a:p>
                      <a:endParaRPr lang="de-DE"/>
                    </a:p>
                  </a:txBody>
                  <a:tcPr/>
                </a:tc>
              </a:tr>
              <a:tr h="394559">
                <a:tc>
                  <a:txBody>
                    <a:bodyPr/>
                    <a:lstStyle/>
                    <a:p>
                      <a:pPr>
                        <a:lnSpc>
                          <a:spcPct val="105000"/>
                        </a:lnSpc>
                        <a:spcBef>
                          <a:spcPts val="300"/>
                        </a:spcBef>
                        <a:spcAft>
                          <a:spcPts val="200"/>
                        </a:spcAft>
                      </a:pPr>
                      <a:r>
                        <a:rPr lang="en-US" sz="1600" dirty="0">
                          <a:effectLst/>
                          <a:latin typeface="Calibri" pitchFamily="34" charset="0"/>
                          <a:cs typeface="Calibri" pitchFamily="34" charset="0"/>
                        </a:rPr>
                        <a:t>Model</a:t>
                      </a:r>
                      <a:endParaRPr lang="de-DE" sz="1600" dirty="0">
                        <a:effectLst/>
                        <a:latin typeface="Calibri" pitchFamily="34" charset="0"/>
                        <a:ea typeface="Times New Roman"/>
                        <a:cs typeface="Calibri" pitchFamily="34" charset="0"/>
                      </a:endParaRPr>
                    </a:p>
                  </a:txBody>
                  <a:tcPr marL="68580" marR="68580" marT="90000" marB="0">
                    <a:lnB w="635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lnSpc>
                          <a:spcPct val="105000"/>
                        </a:lnSpc>
                        <a:spcBef>
                          <a:spcPts val="300"/>
                        </a:spcBef>
                        <a:spcAft>
                          <a:spcPts val="200"/>
                        </a:spcAft>
                      </a:pPr>
                      <a:r>
                        <a:rPr lang="en-US" sz="1600" dirty="0">
                          <a:effectLst/>
                          <a:latin typeface="Calibri" pitchFamily="34" charset="0"/>
                          <a:cs typeface="Calibri" pitchFamily="34" charset="0"/>
                        </a:rPr>
                        <a:t>Success</a:t>
                      </a:r>
                      <a:endParaRPr lang="de-DE" sz="1600" dirty="0">
                        <a:effectLst/>
                        <a:latin typeface="Calibri" pitchFamily="34" charset="0"/>
                        <a:ea typeface="Times New Roman"/>
                        <a:cs typeface="Calibri" pitchFamily="34" charset="0"/>
                      </a:endParaRPr>
                    </a:p>
                  </a:txBody>
                  <a:tcPr marL="68580" marR="68580" marT="9000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lnSpc>
                          <a:spcPct val="105000"/>
                        </a:lnSpc>
                        <a:spcBef>
                          <a:spcPts val="300"/>
                        </a:spcBef>
                        <a:spcAft>
                          <a:spcPts val="200"/>
                        </a:spcAft>
                      </a:pPr>
                      <a:r>
                        <a:rPr lang="en-US" sz="1600" dirty="0">
                          <a:effectLst/>
                          <a:latin typeface="Calibri" pitchFamily="34" charset="0"/>
                          <a:cs typeface="Calibri" pitchFamily="34" charset="0"/>
                        </a:rPr>
                        <a:t>Choice</a:t>
                      </a:r>
                      <a:endParaRPr lang="de-DE" sz="1600" dirty="0">
                        <a:effectLst/>
                        <a:latin typeface="Calibri" pitchFamily="34" charset="0"/>
                        <a:ea typeface="Times New Roman"/>
                        <a:cs typeface="Calibri" pitchFamily="34" charset="0"/>
                      </a:endParaRPr>
                    </a:p>
                  </a:txBody>
                  <a:tcPr marL="68580" marR="68580" marT="9000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r>
              <a:tr h="843064">
                <a:tc>
                  <a:txBody>
                    <a:bodyPr/>
                    <a:lstStyle/>
                    <a:p>
                      <a:pPr>
                        <a:lnSpc>
                          <a:spcPct val="105000"/>
                        </a:lnSpc>
                        <a:spcBef>
                          <a:spcPts val="300"/>
                        </a:spcBef>
                        <a:spcAft>
                          <a:spcPts val="200"/>
                        </a:spcAft>
                      </a:pPr>
                      <a:r>
                        <a:rPr lang="en-US" sz="1600" dirty="0">
                          <a:effectLst/>
                          <a:latin typeface="Calibri" pitchFamily="34" charset="0"/>
                          <a:cs typeface="Calibri" pitchFamily="34" charset="0"/>
                        </a:rPr>
                        <a:t>Flow </a:t>
                      </a:r>
                      <a:br>
                        <a:rPr lang="en-US" sz="1600" dirty="0">
                          <a:effectLst/>
                          <a:latin typeface="Calibri" pitchFamily="34" charset="0"/>
                          <a:cs typeface="Calibri" pitchFamily="34" charset="0"/>
                        </a:rPr>
                      </a:br>
                      <a:r>
                        <a:rPr lang="en-US" sz="1600" dirty="0">
                          <a:effectLst/>
                          <a:latin typeface="Calibri" pitchFamily="34" charset="0"/>
                          <a:cs typeface="Calibri" pitchFamily="34" charset="0"/>
                        </a:rPr>
                        <a:t>(ties as pipes)</a:t>
                      </a:r>
                      <a:endParaRPr lang="de-DE" sz="1600" dirty="0">
                        <a:effectLst/>
                        <a:latin typeface="Calibri" pitchFamily="34" charset="0"/>
                        <a:ea typeface="Times New Roman"/>
                        <a:cs typeface="Calibri" pitchFamily="34" charset="0"/>
                      </a:endParaRPr>
                    </a:p>
                  </a:txBody>
                  <a:tcPr marL="68580" marR="68580" marT="90000" marB="0" anchor="ctr">
                    <a:lnT w="6350" cap="flat" cmpd="sng" algn="ctr">
                      <a:solidFill>
                        <a:schemeClr val="tx1"/>
                      </a:solidFill>
                      <a:prstDash val="solid"/>
                      <a:round/>
                      <a:headEnd type="none" w="med" len="med"/>
                      <a:tailEnd type="none" w="med" len="med"/>
                    </a:lnT>
                  </a:tcPr>
                </a:tc>
                <a:tc>
                  <a:txBody>
                    <a:bodyPr/>
                    <a:lstStyle/>
                    <a:p>
                      <a:pPr algn="ctr">
                        <a:lnSpc>
                          <a:spcPct val="105000"/>
                        </a:lnSpc>
                        <a:spcBef>
                          <a:spcPts val="300"/>
                        </a:spcBef>
                        <a:spcAft>
                          <a:spcPts val="200"/>
                        </a:spcAft>
                      </a:pPr>
                      <a:r>
                        <a:rPr lang="en-US" sz="1600" i="1" dirty="0">
                          <a:effectLst/>
                          <a:latin typeface="Calibri" pitchFamily="34" charset="0"/>
                          <a:cs typeface="Calibri" pitchFamily="34" charset="0"/>
                        </a:rPr>
                        <a:t>Capitalization</a:t>
                      </a:r>
                      <a:endParaRPr lang="de-DE" sz="1600" i="1" dirty="0">
                        <a:effectLst/>
                        <a:latin typeface="Calibri" pitchFamily="34" charset="0"/>
                        <a:ea typeface="Times New Roman"/>
                        <a:cs typeface="Calibri" pitchFamily="34" charset="0"/>
                      </a:endParaRPr>
                    </a:p>
                  </a:txBody>
                  <a:tcPr marL="68580" marR="68580" marT="90000" marB="0" anchor="ctr">
                    <a:lnT w="6350" cap="flat" cmpd="sng" algn="ctr">
                      <a:solidFill>
                        <a:schemeClr val="tx1"/>
                      </a:solidFill>
                      <a:prstDash val="solid"/>
                      <a:round/>
                      <a:headEnd type="none" w="med" len="med"/>
                      <a:tailEnd type="none" w="med" len="med"/>
                    </a:lnT>
                  </a:tcPr>
                </a:tc>
                <a:tc>
                  <a:txBody>
                    <a:bodyPr/>
                    <a:lstStyle/>
                    <a:p>
                      <a:pPr algn="ctr">
                        <a:lnSpc>
                          <a:spcPct val="105000"/>
                        </a:lnSpc>
                        <a:spcBef>
                          <a:spcPts val="300"/>
                        </a:spcBef>
                        <a:spcAft>
                          <a:spcPts val="200"/>
                        </a:spcAft>
                      </a:pPr>
                      <a:r>
                        <a:rPr lang="en-US" sz="1600" i="1" dirty="0">
                          <a:effectLst/>
                          <a:latin typeface="Calibri" pitchFamily="34" charset="0"/>
                          <a:cs typeface="Calibri" pitchFamily="34" charset="0"/>
                        </a:rPr>
                        <a:t>Contagion</a:t>
                      </a:r>
                      <a:endParaRPr lang="de-DE" sz="1600" i="1" dirty="0">
                        <a:effectLst/>
                        <a:latin typeface="Calibri" pitchFamily="34" charset="0"/>
                        <a:ea typeface="Times New Roman"/>
                        <a:cs typeface="Calibri" pitchFamily="34" charset="0"/>
                      </a:endParaRPr>
                    </a:p>
                  </a:txBody>
                  <a:tcPr marL="68580" marR="68580" marT="90000" marB="0" anchor="ctr">
                    <a:lnT w="6350" cap="flat" cmpd="sng" algn="ctr">
                      <a:solidFill>
                        <a:schemeClr val="tx1"/>
                      </a:solidFill>
                      <a:prstDash val="solid"/>
                      <a:round/>
                      <a:headEnd type="none" w="med" len="med"/>
                      <a:tailEnd type="none" w="med" len="med"/>
                    </a:lnT>
                  </a:tcPr>
                </a:tc>
              </a:tr>
              <a:tr h="816091">
                <a:tc>
                  <a:txBody>
                    <a:bodyPr/>
                    <a:lstStyle/>
                    <a:p>
                      <a:pPr>
                        <a:lnSpc>
                          <a:spcPct val="105000"/>
                        </a:lnSpc>
                        <a:spcBef>
                          <a:spcPts val="300"/>
                        </a:spcBef>
                        <a:spcAft>
                          <a:spcPts val="200"/>
                        </a:spcAft>
                      </a:pPr>
                      <a:r>
                        <a:rPr lang="en-US" sz="1600" dirty="0">
                          <a:effectLst/>
                          <a:latin typeface="Calibri" pitchFamily="34" charset="0"/>
                          <a:cs typeface="Calibri" pitchFamily="34" charset="0"/>
                        </a:rPr>
                        <a:t>Coordination </a:t>
                      </a:r>
                      <a:br>
                        <a:rPr lang="en-US" sz="1600" dirty="0">
                          <a:effectLst/>
                          <a:latin typeface="Calibri" pitchFamily="34" charset="0"/>
                          <a:cs typeface="Calibri" pitchFamily="34" charset="0"/>
                        </a:rPr>
                      </a:br>
                      <a:r>
                        <a:rPr lang="en-US" sz="1600" dirty="0">
                          <a:effectLst/>
                          <a:latin typeface="Calibri" pitchFamily="34" charset="0"/>
                          <a:cs typeface="Calibri" pitchFamily="34" charset="0"/>
                        </a:rPr>
                        <a:t>(ties as bonds)</a:t>
                      </a:r>
                      <a:endParaRPr lang="de-DE" sz="1600" dirty="0">
                        <a:effectLst/>
                        <a:latin typeface="Calibri" pitchFamily="34" charset="0"/>
                        <a:ea typeface="Times New Roman"/>
                        <a:cs typeface="Calibri" pitchFamily="34" charset="0"/>
                      </a:endParaRPr>
                    </a:p>
                  </a:txBody>
                  <a:tcPr marL="68580" marR="68580" marT="90000" marB="0" anchor="ctr">
                    <a:lnB w="6350" cap="flat" cmpd="sng" algn="ctr">
                      <a:solidFill>
                        <a:schemeClr val="tx1"/>
                      </a:solidFill>
                      <a:prstDash val="solid"/>
                      <a:round/>
                      <a:headEnd type="none" w="med" len="med"/>
                      <a:tailEnd type="none" w="med" len="med"/>
                    </a:lnB>
                  </a:tcPr>
                </a:tc>
                <a:tc>
                  <a:txBody>
                    <a:bodyPr/>
                    <a:lstStyle/>
                    <a:p>
                      <a:pPr algn="ctr">
                        <a:lnSpc>
                          <a:spcPct val="105000"/>
                        </a:lnSpc>
                        <a:spcBef>
                          <a:spcPts val="300"/>
                        </a:spcBef>
                        <a:spcAft>
                          <a:spcPts val="200"/>
                        </a:spcAft>
                      </a:pPr>
                      <a:r>
                        <a:rPr lang="en-US" sz="1600" i="1" dirty="0">
                          <a:effectLst/>
                          <a:latin typeface="Calibri" pitchFamily="34" charset="0"/>
                          <a:cs typeface="Calibri" pitchFamily="34" charset="0"/>
                        </a:rPr>
                        <a:t>Cooperation</a:t>
                      </a:r>
                      <a:endParaRPr lang="de-DE" sz="1600" i="1" dirty="0">
                        <a:effectLst/>
                        <a:latin typeface="Calibri" pitchFamily="34" charset="0"/>
                        <a:ea typeface="Times New Roman"/>
                        <a:cs typeface="Calibri" pitchFamily="34" charset="0"/>
                      </a:endParaRPr>
                    </a:p>
                  </a:txBody>
                  <a:tcPr marL="68580" marR="68580" marT="90000" marB="0" anchor="ctr">
                    <a:lnB w="6350" cap="flat" cmpd="sng" algn="ctr">
                      <a:solidFill>
                        <a:schemeClr val="tx1"/>
                      </a:solidFill>
                      <a:prstDash val="solid"/>
                      <a:round/>
                      <a:headEnd type="none" w="med" len="med"/>
                      <a:tailEnd type="none" w="med" len="med"/>
                    </a:lnB>
                  </a:tcPr>
                </a:tc>
                <a:tc>
                  <a:txBody>
                    <a:bodyPr/>
                    <a:lstStyle/>
                    <a:p>
                      <a:pPr algn="ctr">
                        <a:lnSpc>
                          <a:spcPct val="105000"/>
                        </a:lnSpc>
                        <a:spcBef>
                          <a:spcPts val="300"/>
                        </a:spcBef>
                        <a:spcAft>
                          <a:spcPts val="200"/>
                        </a:spcAft>
                      </a:pPr>
                      <a:r>
                        <a:rPr lang="en-US" sz="1600" i="1" dirty="0">
                          <a:effectLst/>
                          <a:latin typeface="Calibri" pitchFamily="34" charset="0"/>
                          <a:cs typeface="Calibri" pitchFamily="34" charset="0"/>
                        </a:rPr>
                        <a:t>Convergence</a:t>
                      </a:r>
                      <a:endParaRPr lang="de-DE" sz="1600" i="1" dirty="0">
                        <a:effectLst/>
                        <a:latin typeface="Calibri" pitchFamily="34" charset="0"/>
                        <a:ea typeface="Times New Roman"/>
                        <a:cs typeface="Calibri" pitchFamily="34" charset="0"/>
                      </a:endParaRPr>
                    </a:p>
                  </a:txBody>
                  <a:tcPr marL="68580" marR="68580" marT="90000" marB="0" anchor="ctr">
                    <a:lnB w="63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0459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en-US" dirty="0" smtClean="0"/>
              <a:t>Structural hole theory: contacts and careers</a:t>
            </a:r>
          </a:p>
        </p:txBody>
      </p:sp>
      <p:sp>
        <p:nvSpPr>
          <p:cNvPr id="22531" name="Foliennummernplatzhalter 3"/>
          <p:cNvSpPr>
            <a:spLocks noGrp="1"/>
          </p:cNvSpPr>
          <p:nvPr>
            <p:ph type="sldNum" sz="quarter" idx="10"/>
          </p:nvPr>
        </p:nvSpPr>
        <p:spPr>
          <a:noFill/>
        </p:spPr>
        <p:txBody>
          <a:bodyPr/>
          <a:lstStyle/>
          <a:p>
            <a:fld id="{F20F97F9-293F-4E8A-B9A4-E9A285D5FB6E}" type="slidenum">
              <a:rPr lang="de-DE" smtClean="0"/>
              <a:pPr/>
              <a:t>8</a:t>
            </a:fld>
            <a:endParaRPr lang="de-DE" b="0" smtClean="0"/>
          </a:p>
        </p:txBody>
      </p:sp>
      <p:pic>
        <p:nvPicPr>
          <p:cNvPr id="22532" name="Picture 2"/>
          <p:cNvPicPr>
            <a:picLocks noChangeAspect="1" noChangeArrowheads="1"/>
          </p:cNvPicPr>
          <p:nvPr/>
        </p:nvPicPr>
        <p:blipFill>
          <a:blip r:embed="rId2" cstate="print"/>
          <a:srcRect/>
          <a:stretch>
            <a:fillRect/>
          </a:stretch>
        </p:blipFill>
        <p:spPr bwMode="auto">
          <a:xfrm>
            <a:off x="3143250" y="1785938"/>
            <a:ext cx="5429250" cy="3730625"/>
          </a:xfrm>
          <a:prstGeom prst="rect">
            <a:avLst/>
          </a:prstGeom>
          <a:noFill/>
          <a:ln w="9525" algn="ctr">
            <a:noFill/>
            <a:miter lim="800000"/>
            <a:headEnd/>
            <a:tailEnd/>
          </a:ln>
        </p:spPr>
      </p:pic>
      <p:pic>
        <p:nvPicPr>
          <p:cNvPr id="22533" name="Picture 3"/>
          <p:cNvPicPr>
            <a:picLocks noChangeAspect="1" noChangeArrowheads="1"/>
          </p:cNvPicPr>
          <p:nvPr/>
        </p:nvPicPr>
        <p:blipFill>
          <a:blip r:embed="rId3" cstate="print"/>
          <a:srcRect/>
          <a:stretch>
            <a:fillRect/>
          </a:stretch>
        </p:blipFill>
        <p:spPr bwMode="auto">
          <a:xfrm>
            <a:off x="0" y="2000250"/>
            <a:ext cx="3279775" cy="3071813"/>
          </a:xfrm>
          <a:prstGeom prst="rect">
            <a:avLst/>
          </a:prstGeom>
          <a:noFill/>
          <a:ln w="9525" algn="ctr">
            <a:noFill/>
            <a:miter lim="800000"/>
            <a:headEnd/>
            <a:tailEnd/>
          </a:ln>
        </p:spPr>
      </p:pic>
      <p:sp>
        <p:nvSpPr>
          <p:cNvPr id="22534" name="Rechteck 6"/>
          <p:cNvSpPr>
            <a:spLocks noChangeArrowheads="1"/>
          </p:cNvSpPr>
          <p:nvPr/>
        </p:nvSpPr>
        <p:spPr bwMode="auto">
          <a:xfrm>
            <a:off x="528017" y="6453336"/>
            <a:ext cx="7572375" cy="215900"/>
          </a:xfrm>
          <a:prstGeom prst="rect">
            <a:avLst/>
          </a:prstGeom>
          <a:noFill/>
          <a:ln w="9525">
            <a:noFill/>
            <a:miter lim="800000"/>
            <a:headEnd/>
            <a:tailEnd/>
          </a:ln>
        </p:spPr>
        <p:txBody>
          <a:bodyPr>
            <a:spAutoFit/>
          </a:bodyPr>
          <a:lstStyle/>
          <a:p>
            <a:r>
              <a:rPr lang="en-US" dirty="0"/>
              <a:t>Burt, R. S. (2004): Structural holes and good ideas. </a:t>
            </a:r>
            <a:r>
              <a:rPr lang="en-US" i="1" dirty="0"/>
              <a:t>American Journal of Sociology </a:t>
            </a:r>
            <a:r>
              <a:rPr lang="en-US" dirty="0"/>
              <a:t>110, S. 349-399.</a:t>
            </a:r>
          </a:p>
        </p:txBody>
      </p:sp>
    </p:spTree>
    <p:extLst>
      <p:ext uri="{BB962C8B-B14F-4D97-AF65-F5344CB8AC3E}">
        <p14:creationId xmlns:p14="http://schemas.microsoft.com/office/powerpoint/2010/main" val="124897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Network theory and theory of networks</a:t>
            </a:r>
            <a:endParaRPr lang="en-US" dirty="0"/>
          </a:p>
        </p:txBody>
      </p:sp>
      <p:sp>
        <p:nvSpPr>
          <p:cNvPr id="3" name="Inhaltsplatzhalter 2"/>
          <p:cNvSpPr>
            <a:spLocks noGrp="1"/>
          </p:cNvSpPr>
          <p:nvPr>
            <p:ph idx="1"/>
          </p:nvPr>
        </p:nvSpPr>
        <p:spPr>
          <a:xfrm>
            <a:off x="5148064" y="1772816"/>
            <a:ext cx="3311724" cy="4104109"/>
          </a:xfrm>
        </p:spPr>
        <p:txBody>
          <a:bodyPr/>
          <a:lstStyle/>
          <a:p>
            <a:r>
              <a:rPr lang="en-US" dirty="0" smtClean="0"/>
              <a:t>Network theory</a:t>
            </a:r>
          </a:p>
          <a:p>
            <a:pPr lvl="1"/>
            <a:r>
              <a:rPr lang="en-US" dirty="0" smtClean="0"/>
              <a:t>Example: centrality increases innovativeness</a:t>
            </a:r>
          </a:p>
          <a:p>
            <a:r>
              <a:rPr lang="en-US" dirty="0" smtClean="0"/>
              <a:t>Theory of networks</a:t>
            </a:r>
          </a:p>
          <a:p>
            <a:pPr lvl="1"/>
            <a:r>
              <a:rPr lang="en-US" dirty="0" smtClean="0"/>
              <a:t>Example: legitimacy or resource endowment drives centrality</a:t>
            </a:r>
          </a:p>
          <a:p>
            <a:r>
              <a:rPr lang="en-US" dirty="0" smtClean="0"/>
              <a:t>Network theory of networks</a:t>
            </a:r>
          </a:p>
          <a:p>
            <a:pPr lvl="1"/>
            <a:r>
              <a:rPr lang="en-US" dirty="0" smtClean="0"/>
              <a:t>Example: Point connectivity predicts future tie formation</a:t>
            </a:r>
            <a:endParaRPr lang="en-US" dirty="0"/>
          </a:p>
        </p:txBody>
      </p:sp>
      <p:sp>
        <p:nvSpPr>
          <p:cNvPr id="4" name="Foliennummernplatzhalter 3"/>
          <p:cNvSpPr>
            <a:spLocks noGrp="1"/>
          </p:cNvSpPr>
          <p:nvPr>
            <p:ph type="sldNum" sz="quarter" idx="10"/>
          </p:nvPr>
        </p:nvSpPr>
        <p:spPr/>
        <p:txBody>
          <a:bodyPr/>
          <a:lstStyle/>
          <a:p>
            <a:pPr>
              <a:defRPr/>
            </a:pPr>
            <a:fld id="{8E7FF6AD-1836-4AD3-B17E-05B6B2D2CF5B}" type="slidenum">
              <a:rPr lang="de-DE" smtClean="0"/>
              <a:pPr>
                <a:defRPr/>
              </a:pPr>
              <a:t>9</a:t>
            </a:fld>
            <a:endParaRPr lang="de-DE" b="0" dirty="0"/>
          </a:p>
        </p:txBody>
      </p:sp>
      <p:sp>
        <p:nvSpPr>
          <p:cNvPr id="5" name="Rechteck 4"/>
          <p:cNvSpPr/>
          <p:nvPr/>
        </p:nvSpPr>
        <p:spPr>
          <a:xfrm>
            <a:off x="539552" y="6466588"/>
            <a:ext cx="3764172" cy="215444"/>
          </a:xfrm>
          <a:prstGeom prst="rect">
            <a:avLst/>
          </a:prstGeom>
        </p:spPr>
        <p:txBody>
          <a:bodyPr wrap="none">
            <a:spAutoFit/>
          </a:bodyPr>
          <a:lstStyle/>
          <a:p>
            <a:r>
              <a:rPr lang="en-US" dirty="0" err="1"/>
              <a:t>Borgatti</a:t>
            </a:r>
            <a:r>
              <a:rPr lang="en-US" dirty="0"/>
              <a:t> SP, </a:t>
            </a:r>
            <a:r>
              <a:rPr lang="en-US" dirty="0" err="1"/>
              <a:t>Halgin</a:t>
            </a:r>
            <a:r>
              <a:rPr lang="en-US" dirty="0"/>
              <a:t> DS (2011) On network theory. </a:t>
            </a:r>
            <a:r>
              <a:rPr lang="en-US" i="1" dirty="0"/>
              <a:t>Organization Science: </a:t>
            </a:r>
          </a:p>
        </p:txBody>
      </p:sp>
      <p:graphicFrame>
        <p:nvGraphicFramePr>
          <p:cNvPr id="6" name="Tabelle 5"/>
          <p:cNvGraphicFramePr>
            <a:graphicFrameLocks noGrp="1"/>
          </p:cNvGraphicFramePr>
          <p:nvPr>
            <p:extLst>
              <p:ext uri="{D42A27DB-BD31-4B8C-83A1-F6EECF244321}">
                <p14:modId xmlns:p14="http://schemas.microsoft.com/office/powerpoint/2010/main" val="3084628135"/>
              </p:ext>
            </p:extLst>
          </p:nvPr>
        </p:nvGraphicFramePr>
        <p:xfrm>
          <a:off x="545299" y="1844824"/>
          <a:ext cx="4170717" cy="3384377"/>
        </p:xfrm>
        <a:graphic>
          <a:graphicData uri="http://schemas.openxmlformats.org/drawingml/2006/table">
            <a:tbl>
              <a:tblPr firstRow="1" firstCol="1" bandRow="1">
                <a:tableStyleId>{2D5ABB26-0587-4C30-8999-92F81FD0307C}</a:tableStyleId>
              </a:tblPr>
              <a:tblGrid>
                <a:gridCol w="1429521"/>
                <a:gridCol w="1373044"/>
                <a:gridCol w="1368152"/>
              </a:tblGrid>
              <a:tr h="449783">
                <a:tc>
                  <a:txBody>
                    <a:bodyPr/>
                    <a:lstStyle/>
                    <a:p>
                      <a:pPr>
                        <a:lnSpc>
                          <a:spcPct val="105000"/>
                        </a:lnSpc>
                        <a:spcBef>
                          <a:spcPts val="300"/>
                        </a:spcBef>
                        <a:spcAft>
                          <a:spcPts val="200"/>
                        </a:spcAft>
                      </a:pPr>
                      <a:r>
                        <a:rPr lang="en-US" sz="1600" dirty="0">
                          <a:effectLst/>
                          <a:latin typeface="Calibri" pitchFamily="34" charset="0"/>
                          <a:ea typeface="Times New Roman"/>
                          <a:cs typeface="Calibri" pitchFamily="34" charset="0"/>
                        </a:rPr>
                        <a:t> </a:t>
                      </a:r>
                      <a:endParaRPr lang="de-DE" sz="1600" dirty="0">
                        <a:effectLst/>
                        <a:latin typeface="Calibri" pitchFamily="34" charset="0"/>
                        <a:ea typeface="Times New Roman"/>
                        <a:cs typeface="Calibri" pitchFamily="34" charset="0"/>
                      </a:endParaRPr>
                    </a:p>
                  </a:txBody>
                  <a:tcPr marL="68580" marR="68580" marT="90000" marB="0">
                    <a:lnT w="6350" cap="flat" cmpd="sng" algn="ctr">
                      <a:solidFill>
                        <a:schemeClr val="tx1"/>
                      </a:solidFill>
                      <a:prstDash val="solid"/>
                      <a:round/>
                      <a:headEnd type="none" w="med" len="med"/>
                      <a:tailEnd type="none" w="med" len="med"/>
                    </a:lnT>
                    <a:solidFill>
                      <a:schemeClr val="accent3">
                        <a:lumMod val="95000"/>
                      </a:schemeClr>
                    </a:solidFill>
                  </a:tcPr>
                </a:tc>
                <a:tc gridSpan="2">
                  <a:txBody>
                    <a:bodyPr/>
                    <a:lstStyle/>
                    <a:p>
                      <a:pPr algn="ctr">
                        <a:lnSpc>
                          <a:spcPct val="105000"/>
                        </a:lnSpc>
                        <a:spcBef>
                          <a:spcPts val="300"/>
                        </a:spcBef>
                        <a:spcAft>
                          <a:spcPts val="200"/>
                        </a:spcAft>
                      </a:pPr>
                      <a:r>
                        <a:rPr lang="en-US" sz="1600" dirty="0">
                          <a:effectLst/>
                          <a:latin typeface="Calibri" pitchFamily="34" charset="0"/>
                          <a:ea typeface="Times New Roman"/>
                          <a:cs typeface="Calibri" pitchFamily="34" charset="0"/>
                        </a:rPr>
                        <a:t>Dependent variable</a:t>
                      </a:r>
                      <a:endParaRPr lang="de-DE" sz="1600" dirty="0">
                        <a:effectLst/>
                        <a:latin typeface="Calibri" pitchFamily="34" charset="0"/>
                        <a:ea typeface="Times New Roman"/>
                        <a:cs typeface="Calibri" pitchFamily="34" charset="0"/>
                      </a:endParaRPr>
                    </a:p>
                  </a:txBody>
                  <a:tcPr marL="68580" marR="68580" marT="9000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hMerge="1">
                  <a:txBody>
                    <a:bodyPr/>
                    <a:lstStyle/>
                    <a:p>
                      <a:endParaRPr lang="de-DE"/>
                    </a:p>
                  </a:txBody>
                  <a:tcPr/>
                </a:tc>
              </a:tr>
              <a:tr h="978198">
                <a:tc>
                  <a:txBody>
                    <a:bodyPr/>
                    <a:lstStyle/>
                    <a:p>
                      <a:pPr>
                        <a:lnSpc>
                          <a:spcPct val="105000"/>
                        </a:lnSpc>
                        <a:spcBef>
                          <a:spcPts val="300"/>
                        </a:spcBef>
                        <a:spcAft>
                          <a:spcPts val="200"/>
                        </a:spcAft>
                      </a:pPr>
                      <a:r>
                        <a:rPr lang="en-US" sz="1600" dirty="0">
                          <a:effectLst/>
                          <a:latin typeface="Calibri" pitchFamily="34" charset="0"/>
                          <a:ea typeface="Times New Roman"/>
                          <a:cs typeface="Calibri" pitchFamily="34" charset="0"/>
                        </a:rPr>
                        <a:t>Independent</a:t>
                      </a:r>
                      <a:br>
                        <a:rPr lang="en-US" sz="1600" dirty="0">
                          <a:effectLst/>
                          <a:latin typeface="Calibri" pitchFamily="34" charset="0"/>
                          <a:ea typeface="Times New Roman"/>
                          <a:cs typeface="Calibri" pitchFamily="34" charset="0"/>
                        </a:rPr>
                      </a:br>
                      <a:r>
                        <a:rPr lang="en-US" sz="1600" dirty="0">
                          <a:effectLst/>
                          <a:latin typeface="Calibri" pitchFamily="34" charset="0"/>
                          <a:ea typeface="Times New Roman"/>
                          <a:cs typeface="Calibri" pitchFamily="34" charset="0"/>
                        </a:rPr>
                        <a:t>variable</a:t>
                      </a:r>
                      <a:endParaRPr lang="de-DE" sz="1600" dirty="0">
                        <a:effectLst/>
                        <a:latin typeface="Calibri" pitchFamily="34" charset="0"/>
                        <a:ea typeface="Times New Roman"/>
                        <a:cs typeface="Calibri" pitchFamily="34" charset="0"/>
                      </a:endParaRPr>
                    </a:p>
                  </a:txBody>
                  <a:tcPr marL="68580" marR="68580" marT="90000" marB="0" anchor="ctr">
                    <a:lnB w="635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lnSpc>
                          <a:spcPct val="105000"/>
                        </a:lnSpc>
                        <a:spcBef>
                          <a:spcPts val="300"/>
                        </a:spcBef>
                        <a:spcAft>
                          <a:spcPts val="200"/>
                        </a:spcAft>
                      </a:pPr>
                      <a:r>
                        <a:rPr lang="en-US" sz="1600">
                          <a:effectLst/>
                          <a:latin typeface="Calibri" pitchFamily="34" charset="0"/>
                          <a:ea typeface="Times New Roman"/>
                          <a:cs typeface="Calibri" pitchFamily="34" charset="0"/>
                        </a:rPr>
                        <a:t>Non-network variable </a:t>
                      </a:r>
                      <a:br>
                        <a:rPr lang="en-US" sz="1600">
                          <a:effectLst/>
                          <a:latin typeface="Calibri" pitchFamily="34" charset="0"/>
                          <a:ea typeface="Times New Roman"/>
                          <a:cs typeface="Calibri" pitchFamily="34" charset="0"/>
                        </a:rPr>
                      </a:br>
                      <a:r>
                        <a:rPr lang="en-US" sz="1600">
                          <a:effectLst/>
                          <a:latin typeface="Calibri" pitchFamily="34" charset="0"/>
                          <a:ea typeface="Times New Roman"/>
                          <a:cs typeface="Calibri" pitchFamily="34" charset="0"/>
                        </a:rPr>
                        <a:t>as outcome</a:t>
                      </a:r>
                      <a:endParaRPr lang="de-DE" sz="1600">
                        <a:effectLst/>
                        <a:latin typeface="Calibri" pitchFamily="34" charset="0"/>
                        <a:ea typeface="Times New Roman"/>
                        <a:cs typeface="Calibri" pitchFamily="34" charset="0"/>
                      </a:endParaRPr>
                    </a:p>
                  </a:txBody>
                  <a:tcPr marL="68580" marR="68580" marT="9000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lnSpc>
                          <a:spcPct val="105000"/>
                        </a:lnSpc>
                        <a:spcBef>
                          <a:spcPts val="300"/>
                        </a:spcBef>
                        <a:spcAft>
                          <a:spcPts val="200"/>
                        </a:spcAft>
                      </a:pPr>
                      <a:r>
                        <a:rPr lang="en-US" sz="1600">
                          <a:effectLst/>
                          <a:latin typeface="Calibri" pitchFamily="34" charset="0"/>
                          <a:ea typeface="Times New Roman"/>
                          <a:cs typeface="Calibri" pitchFamily="34" charset="0"/>
                        </a:rPr>
                        <a:t>network variable </a:t>
                      </a:r>
                      <a:br>
                        <a:rPr lang="en-US" sz="1600">
                          <a:effectLst/>
                          <a:latin typeface="Calibri" pitchFamily="34" charset="0"/>
                          <a:ea typeface="Times New Roman"/>
                          <a:cs typeface="Calibri" pitchFamily="34" charset="0"/>
                        </a:rPr>
                      </a:br>
                      <a:r>
                        <a:rPr lang="en-US" sz="1600">
                          <a:effectLst/>
                          <a:latin typeface="Calibri" pitchFamily="34" charset="0"/>
                          <a:ea typeface="Times New Roman"/>
                          <a:cs typeface="Calibri" pitchFamily="34" charset="0"/>
                        </a:rPr>
                        <a:t>as outcome</a:t>
                      </a:r>
                      <a:endParaRPr lang="de-DE" sz="1600">
                        <a:effectLst/>
                        <a:latin typeface="Calibri" pitchFamily="34" charset="0"/>
                        <a:ea typeface="Times New Roman"/>
                        <a:cs typeface="Calibri" pitchFamily="34" charset="0"/>
                      </a:endParaRPr>
                    </a:p>
                  </a:txBody>
                  <a:tcPr marL="68580" marR="68580" marT="9000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r>
              <a:tr h="978198">
                <a:tc>
                  <a:txBody>
                    <a:bodyPr/>
                    <a:lstStyle/>
                    <a:p>
                      <a:pPr>
                        <a:lnSpc>
                          <a:spcPct val="105000"/>
                        </a:lnSpc>
                        <a:spcBef>
                          <a:spcPts val="300"/>
                        </a:spcBef>
                        <a:spcAft>
                          <a:spcPts val="200"/>
                        </a:spcAft>
                      </a:pPr>
                      <a:r>
                        <a:rPr lang="en-US" sz="1600" dirty="0">
                          <a:effectLst/>
                          <a:latin typeface="Calibri" pitchFamily="34" charset="0"/>
                          <a:ea typeface="Times New Roman"/>
                          <a:cs typeface="Calibri" pitchFamily="34" charset="0"/>
                        </a:rPr>
                        <a:t>Non-network variable </a:t>
                      </a:r>
                      <a:br>
                        <a:rPr lang="en-US" sz="1600" dirty="0">
                          <a:effectLst/>
                          <a:latin typeface="Calibri" pitchFamily="34" charset="0"/>
                          <a:ea typeface="Times New Roman"/>
                          <a:cs typeface="Calibri" pitchFamily="34" charset="0"/>
                        </a:rPr>
                      </a:br>
                      <a:r>
                        <a:rPr lang="en-US" sz="1600" dirty="0">
                          <a:effectLst/>
                          <a:latin typeface="Calibri" pitchFamily="34" charset="0"/>
                          <a:ea typeface="Times New Roman"/>
                          <a:cs typeface="Calibri" pitchFamily="34" charset="0"/>
                        </a:rPr>
                        <a:t>as antecedent</a:t>
                      </a:r>
                      <a:endParaRPr lang="de-DE" sz="1600" dirty="0">
                        <a:effectLst/>
                        <a:latin typeface="Calibri" pitchFamily="34" charset="0"/>
                        <a:ea typeface="Times New Roman"/>
                        <a:cs typeface="Calibri" pitchFamily="34" charset="0"/>
                      </a:endParaRPr>
                    </a:p>
                  </a:txBody>
                  <a:tcPr marL="68580" marR="68580" marT="90000" marB="0" anchor="ctr">
                    <a:lnT w="6350" cap="flat" cmpd="sng" algn="ctr">
                      <a:solidFill>
                        <a:schemeClr val="tx1"/>
                      </a:solidFill>
                      <a:prstDash val="solid"/>
                      <a:round/>
                      <a:headEnd type="none" w="med" len="med"/>
                      <a:tailEnd type="none" w="med" len="med"/>
                    </a:lnT>
                  </a:tcPr>
                </a:tc>
                <a:tc>
                  <a:txBody>
                    <a:bodyPr/>
                    <a:lstStyle/>
                    <a:p>
                      <a:pPr algn="ctr">
                        <a:lnSpc>
                          <a:spcPct val="105000"/>
                        </a:lnSpc>
                        <a:spcBef>
                          <a:spcPts val="300"/>
                        </a:spcBef>
                        <a:spcAft>
                          <a:spcPts val="200"/>
                        </a:spcAft>
                      </a:pPr>
                      <a:r>
                        <a:rPr lang="en-US" sz="1600">
                          <a:effectLst/>
                          <a:latin typeface="Calibri" pitchFamily="34" charset="0"/>
                          <a:ea typeface="Times New Roman"/>
                          <a:cs typeface="Calibri" pitchFamily="34" charset="0"/>
                        </a:rPr>
                        <a:t>Non-network </a:t>
                      </a:r>
                      <a:br>
                        <a:rPr lang="en-US" sz="1600">
                          <a:effectLst/>
                          <a:latin typeface="Calibri" pitchFamily="34" charset="0"/>
                          <a:ea typeface="Times New Roman"/>
                          <a:cs typeface="Calibri" pitchFamily="34" charset="0"/>
                        </a:rPr>
                      </a:br>
                      <a:r>
                        <a:rPr lang="en-US" sz="1600">
                          <a:effectLst/>
                          <a:latin typeface="Calibri" pitchFamily="34" charset="0"/>
                          <a:ea typeface="Times New Roman"/>
                          <a:cs typeface="Calibri" pitchFamily="34" charset="0"/>
                        </a:rPr>
                        <a:t>theory</a:t>
                      </a:r>
                      <a:endParaRPr lang="de-DE" sz="1600">
                        <a:effectLst/>
                        <a:latin typeface="Calibri" pitchFamily="34" charset="0"/>
                        <a:ea typeface="Times New Roman"/>
                        <a:cs typeface="Calibri" pitchFamily="34" charset="0"/>
                      </a:endParaRPr>
                    </a:p>
                  </a:txBody>
                  <a:tcPr marL="68580" marR="68580" marT="90000" marB="0">
                    <a:lnT w="6350" cap="flat" cmpd="sng" algn="ctr">
                      <a:solidFill>
                        <a:schemeClr val="tx1"/>
                      </a:solidFill>
                      <a:prstDash val="solid"/>
                      <a:round/>
                      <a:headEnd type="none" w="med" len="med"/>
                      <a:tailEnd type="none" w="med" len="med"/>
                    </a:lnT>
                  </a:tcPr>
                </a:tc>
                <a:tc>
                  <a:txBody>
                    <a:bodyPr/>
                    <a:lstStyle/>
                    <a:p>
                      <a:pPr algn="ctr">
                        <a:lnSpc>
                          <a:spcPct val="105000"/>
                        </a:lnSpc>
                        <a:spcBef>
                          <a:spcPts val="300"/>
                        </a:spcBef>
                        <a:spcAft>
                          <a:spcPts val="200"/>
                        </a:spcAft>
                      </a:pPr>
                      <a:r>
                        <a:rPr lang="en-US" sz="1600" b="1" i="1" dirty="0" smtClean="0">
                          <a:effectLst/>
                          <a:latin typeface="Calibri" pitchFamily="34" charset="0"/>
                          <a:ea typeface="Times New Roman"/>
                          <a:cs typeface="Calibri" pitchFamily="34" charset="0"/>
                        </a:rPr>
                        <a:t>(B) Theory </a:t>
                      </a:r>
                      <a:r>
                        <a:rPr lang="en-US" sz="1600" b="1" i="1" dirty="0">
                          <a:effectLst/>
                          <a:latin typeface="Calibri" pitchFamily="34" charset="0"/>
                          <a:ea typeface="Times New Roman"/>
                          <a:cs typeface="Calibri" pitchFamily="34" charset="0"/>
                        </a:rPr>
                        <a:t>of </a:t>
                      </a:r>
                      <a:br>
                        <a:rPr lang="en-US" sz="1600" b="1" i="1" dirty="0">
                          <a:effectLst/>
                          <a:latin typeface="Calibri" pitchFamily="34" charset="0"/>
                          <a:ea typeface="Times New Roman"/>
                          <a:cs typeface="Calibri" pitchFamily="34" charset="0"/>
                        </a:rPr>
                      </a:br>
                      <a:r>
                        <a:rPr lang="en-US" sz="1600" b="1" i="1" dirty="0">
                          <a:effectLst/>
                          <a:latin typeface="Calibri" pitchFamily="34" charset="0"/>
                          <a:ea typeface="Times New Roman"/>
                          <a:cs typeface="Calibri" pitchFamily="34" charset="0"/>
                        </a:rPr>
                        <a:t>networks</a:t>
                      </a:r>
                      <a:endParaRPr lang="de-DE" sz="1600" b="1" i="1" dirty="0">
                        <a:effectLst/>
                        <a:latin typeface="Calibri" pitchFamily="34" charset="0"/>
                        <a:ea typeface="Times New Roman"/>
                        <a:cs typeface="Calibri" pitchFamily="34" charset="0"/>
                      </a:endParaRPr>
                    </a:p>
                  </a:txBody>
                  <a:tcPr marL="68580" marR="68580" marT="90000" marB="0">
                    <a:lnT w="6350" cap="flat" cmpd="sng" algn="ctr">
                      <a:solidFill>
                        <a:schemeClr val="tx1"/>
                      </a:solidFill>
                      <a:prstDash val="solid"/>
                      <a:round/>
                      <a:headEnd type="none" w="med" len="med"/>
                      <a:tailEnd type="none" w="med" len="med"/>
                    </a:lnT>
                  </a:tcPr>
                </a:tc>
              </a:tr>
              <a:tr h="978198">
                <a:tc>
                  <a:txBody>
                    <a:bodyPr/>
                    <a:lstStyle/>
                    <a:p>
                      <a:pPr>
                        <a:lnSpc>
                          <a:spcPct val="105000"/>
                        </a:lnSpc>
                        <a:spcBef>
                          <a:spcPts val="300"/>
                        </a:spcBef>
                        <a:spcAft>
                          <a:spcPts val="200"/>
                        </a:spcAft>
                      </a:pPr>
                      <a:r>
                        <a:rPr lang="en-US" sz="1600" dirty="0">
                          <a:effectLst/>
                          <a:latin typeface="Calibri" pitchFamily="34" charset="0"/>
                          <a:ea typeface="Times New Roman"/>
                          <a:cs typeface="Calibri" pitchFamily="34" charset="0"/>
                        </a:rPr>
                        <a:t>N</a:t>
                      </a:r>
                      <a:r>
                        <a:rPr lang="en-US" sz="1600" dirty="0" smtClean="0">
                          <a:effectLst/>
                          <a:latin typeface="Calibri" pitchFamily="34" charset="0"/>
                          <a:ea typeface="Times New Roman"/>
                          <a:cs typeface="Calibri" pitchFamily="34" charset="0"/>
                        </a:rPr>
                        <a:t>etwork </a:t>
                      </a:r>
                      <a:r>
                        <a:rPr lang="en-US" sz="1600" dirty="0">
                          <a:effectLst/>
                          <a:latin typeface="Calibri" pitchFamily="34" charset="0"/>
                          <a:ea typeface="Times New Roman"/>
                          <a:cs typeface="Calibri" pitchFamily="34" charset="0"/>
                        </a:rPr>
                        <a:t>variable </a:t>
                      </a:r>
                      <a:br>
                        <a:rPr lang="en-US" sz="1600" dirty="0">
                          <a:effectLst/>
                          <a:latin typeface="Calibri" pitchFamily="34" charset="0"/>
                          <a:ea typeface="Times New Roman"/>
                          <a:cs typeface="Calibri" pitchFamily="34" charset="0"/>
                        </a:rPr>
                      </a:br>
                      <a:r>
                        <a:rPr lang="en-US" sz="1600" dirty="0">
                          <a:effectLst/>
                          <a:latin typeface="Calibri" pitchFamily="34" charset="0"/>
                          <a:ea typeface="Times New Roman"/>
                          <a:cs typeface="Calibri" pitchFamily="34" charset="0"/>
                        </a:rPr>
                        <a:t>as antecedent</a:t>
                      </a:r>
                      <a:endParaRPr lang="de-DE" sz="1600" dirty="0">
                        <a:effectLst/>
                        <a:latin typeface="Calibri" pitchFamily="34" charset="0"/>
                        <a:ea typeface="Times New Roman"/>
                        <a:cs typeface="Calibri" pitchFamily="34" charset="0"/>
                      </a:endParaRPr>
                    </a:p>
                  </a:txBody>
                  <a:tcPr marL="68580" marR="68580" marT="90000" marB="0" anchor="ctr">
                    <a:lnB w="6350" cap="flat" cmpd="sng" algn="ctr">
                      <a:solidFill>
                        <a:schemeClr val="tx1"/>
                      </a:solidFill>
                      <a:prstDash val="solid"/>
                      <a:round/>
                      <a:headEnd type="none" w="med" len="med"/>
                      <a:tailEnd type="none" w="med" len="med"/>
                    </a:lnB>
                  </a:tcPr>
                </a:tc>
                <a:tc>
                  <a:txBody>
                    <a:bodyPr/>
                    <a:lstStyle/>
                    <a:p>
                      <a:pPr algn="ctr">
                        <a:lnSpc>
                          <a:spcPct val="105000"/>
                        </a:lnSpc>
                        <a:spcBef>
                          <a:spcPts val="300"/>
                        </a:spcBef>
                        <a:spcAft>
                          <a:spcPts val="200"/>
                        </a:spcAft>
                      </a:pPr>
                      <a:r>
                        <a:rPr lang="en-US" sz="1600" b="1" i="1" dirty="0" smtClean="0">
                          <a:effectLst/>
                          <a:latin typeface="Calibri" pitchFamily="34" charset="0"/>
                          <a:ea typeface="Times New Roman"/>
                          <a:cs typeface="Calibri" pitchFamily="34" charset="0"/>
                        </a:rPr>
                        <a:t>(A) Network </a:t>
                      </a:r>
                      <a:r>
                        <a:rPr lang="en-US" sz="1600" b="1" i="1" dirty="0">
                          <a:effectLst/>
                          <a:latin typeface="Calibri" pitchFamily="34" charset="0"/>
                          <a:ea typeface="Times New Roman"/>
                          <a:cs typeface="Calibri" pitchFamily="34" charset="0"/>
                        </a:rPr>
                        <a:t/>
                      </a:r>
                      <a:br>
                        <a:rPr lang="en-US" sz="1600" b="1" i="1" dirty="0">
                          <a:effectLst/>
                          <a:latin typeface="Calibri" pitchFamily="34" charset="0"/>
                          <a:ea typeface="Times New Roman"/>
                          <a:cs typeface="Calibri" pitchFamily="34" charset="0"/>
                        </a:rPr>
                      </a:br>
                      <a:r>
                        <a:rPr lang="en-US" sz="1600" b="1" i="1" dirty="0">
                          <a:effectLst/>
                          <a:latin typeface="Calibri" pitchFamily="34" charset="0"/>
                          <a:ea typeface="Times New Roman"/>
                          <a:cs typeface="Calibri" pitchFamily="34" charset="0"/>
                        </a:rPr>
                        <a:t>theory</a:t>
                      </a:r>
                      <a:endParaRPr lang="de-DE" sz="1600" b="1" i="1" dirty="0">
                        <a:effectLst/>
                        <a:latin typeface="Calibri" pitchFamily="34" charset="0"/>
                        <a:ea typeface="Times New Roman"/>
                        <a:cs typeface="Calibri" pitchFamily="34" charset="0"/>
                      </a:endParaRPr>
                    </a:p>
                  </a:txBody>
                  <a:tcPr marL="68580" marR="68580" marT="90000" marB="0">
                    <a:lnB w="6350" cap="flat" cmpd="sng" algn="ctr">
                      <a:solidFill>
                        <a:schemeClr val="tx1"/>
                      </a:solidFill>
                      <a:prstDash val="solid"/>
                      <a:round/>
                      <a:headEnd type="none" w="med" len="med"/>
                      <a:tailEnd type="none" w="med" len="med"/>
                    </a:lnB>
                  </a:tcPr>
                </a:tc>
                <a:tc>
                  <a:txBody>
                    <a:bodyPr/>
                    <a:lstStyle/>
                    <a:p>
                      <a:pPr algn="ctr">
                        <a:lnSpc>
                          <a:spcPct val="105000"/>
                        </a:lnSpc>
                        <a:spcBef>
                          <a:spcPts val="300"/>
                        </a:spcBef>
                        <a:spcAft>
                          <a:spcPts val="200"/>
                        </a:spcAft>
                      </a:pPr>
                      <a:r>
                        <a:rPr lang="en-US" sz="1600" b="1" i="1" dirty="0" smtClean="0">
                          <a:effectLst/>
                          <a:latin typeface="Calibri" pitchFamily="34" charset="0"/>
                          <a:ea typeface="Times New Roman"/>
                          <a:cs typeface="Calibri" pitchFamily="34" charset="0"/>
                        </a:rPr>
                        <a:t>(C) Network </a:t>
                      </a:r>
                      <a:r>
                        <a:rPr lang="en-US" sz="1600" b="1" i="1" dirty="0">
                          <a:effectLst/>
                          <a:latin typeface="Calibri" pitchFamily="34" charset="0"/>
                          <a:ea typeface="Times New Roman"/>
                          <a:cs typeface="Calibri" pitchFamily="34" charset="0"/>
                        </a:rPr>
                        <a:t>theory</a:t>
                      </a:r>
                      <a:br>
                        <a:rPr lang="en-US" sz="1600" b="1" i="1" dirty="0">
                          <a:effectLst/>
                          <a:latin typeface="Calibri" pitchFamily="34" charset="0"/>
                          <a:ea typeface="Times New Roman"/>
                          <a:cs typeface="Calibri" pitchFamily="34" charset="0"/>
                        </a:rPr>
                      </a:br>
                      <a:r>
                        <a:rPr lang="en-US" sz="1600" b="1" i="1" dirty="0">
                          <a:effectLst/>
                          <a:latin typeface="Calibri" pitchFamily="34" charset="0"/>
                          <a:ea typeface="Times New Roman"/>
                          <a:cs typeface="Calibri" pitchFamily="34" charset="0"/>
                        </a:rPr>
                        <a:t>of networks</a:t>
                      </a:r>
                      <a:endParaRPr lang="de-DE" sz="1600" b="1" i="1" dirty="0">
                        <a:effectLst/>
                        <a:latin typeface="Calibri" pitchFamily="34" charset="0"/>
                        <a:ea typeface="Times New Roman"/>
                        <a:cs typeface="Calibri" pitchFamily="34" charset="0"/>
                      </a:endParaRPr>
                    </a:p>
                  </a:txBody>
                  <a:tcPr marL="68580" marR="68580" marT="90000" marB="0">
                    <a:lnB w="63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92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Lucida Sans"/>
        <a:ea typeface=""/>
        <a:cs typeface=""/>
      </a:majorFont>
      <a:minorFont>
        <a:latin typeface="Lucida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800" b="0" i="0" u="none" strike="noStrike" cap="none" normalizeH="0" baseline="0" smtClean="0">
            <a:ln>
              <a:noFill/>
            </a:ln>
            <a:solidFill>
              <a:schemeClr val="tx1"/>
            </a:solidFill>
            <a:effectLst/>
            <a:latin typeface="Lucida San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800" b="0" i="0" u="none" strike="noStrike" cap="none" normalizeH="0" baseline="0" smtClean="0">
            <a:ln>
              <a:noFill/>
            </a:ln>
            <a:solidFill>
              <a:schemeClr val="tx1"/>
            </a:solidFill>
            <a:effectLst/>
            <a:latin typeface="Lucida Sans" pitchFamily="34"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2348</Words>
  <Application>Microsoft Office PowerPoint</Application>
  <PresentationFormat>Bildschirmpräsentation (4:3)</PresentationFormat>
  <Paragraphs>269</Paragraphs>
  <Slides>23</Slides>
  <Notes>4</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Standarddesign</vt:lpstr>
      <vt:lpstr>Knowledge | Networks | Space  Delft, 14 May 2012</vt:lpstr>
      <vt:lpstr>Buzzwords³</vt:lpstr>
      <vt:lpstr>Increasing popularity of networks in geography</vt:lpstr>
      <vt:lpstr>Agenda</vt:lpstr>
      <vt:lpstr>A social network is…</vt:lpstr>
      <vt:lpstr>Networks: relational rhetoric, atomistic analysis?</vt:lpstr>
      <vt:lpstr>What is network theory?</vt:lpstr>
      <vt:lpstr>Structural hole theory: contacts and careers</vt:lpstr>
      <vt:lpstr>Network theory and theory of networks</vt:lpstr>
      <vt:lpstr>Agenda</vt:lpstr>
      <vt:lpstr>Networks affect knowledge (and innovation)</vt:lpstr>
      <vt:lpstr>(i) Geography of knowledge</vt:lpstr>
      <vt:lpstr>(ii) Geography affects networks</vt:lpstr>
      <vt:lpstr>(iii) Geography moderates network effects on knowledge</vt:lpstr>
      <vt:lpstr>(iv) Networks moderate spatial effects on knowledge</vt:lpstr>
      <vt:lpstr>(iv) Networks mediate spatial effects on knowledge</vt:lpstr>
      <vt:lpstr>Agenda</vt:lpstr>
      <vt:lpstr>Accounting for ambivalent evidence</vt:lpstr>
      <vt:lpstr>Two kinds of collective learning</vt:lpstr>
      <vt:lpstr>PowerPoint-Präsentation</vt:lpstr>
      <vt:lpstr>Conclusion</vt:lpstr>
      <vt:lpstr>A relational perspective: A half-hearted revolution?</vt:lpstr>
      <vt:lpstr>Networks of competitive advantage</vt:lpstr>
    </vt:vector>
  </TitlesOfParts>
  <Company>Institut für Wirtschafts- und Sozialgeograpphie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Internationalisierung der Unternehmensberatung</dc:title>
  <dc:subject>Eichstätt</dc:subject>
  <dc:creator>glueckler</dc:creator>
  <cp:lastModifiedBy>glueckler</cp:lastModifiedBy>
  <cp:revision>629</cp:revision>
  <cp:lastPrinted>2012-05-13T18:37:37Z</cp:lastPrinted>
  <dcterms:created xsi:type="dcterms:W3CDTF">2001-01-11T15:02:21Z</dcterms:created>
  <dcterms:modified xsi:type="dcterms:W3CDTF">2012-05-14T10:04:20Z</dcterms:modified>
</cp:coreProperties>
</file>