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2.xml" ContentType="application/vnd.openxmlformats-officedocument.themeOverrid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</p:sldMasterIdLst>
  <p:notesMasterIdLst>
    <p:notesMasterId r:id="rId12"/>
  </p:notesMasterIdLst>
  <p:sldIdLst>
    <p:sldId id="279" r:id="rId5"/>
    <p:sldId id="280" r:id="rId6"/>
    <p:sldId id="282" r:id="rId7"/>
    <p:sldId id="281" r:id="rId8"/>
    <p:sldId id="283" r:id="rId9"/>
    <p:sldId id="287" r:id="rId10"/>
    <p:sldId id="2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12" autoAdjust="0"/>
  </p:normalViewPr>
  <p:slideViewPr>
    <p:cSldViewPr>
      <p:cViewPr>
        <p:scale>
          <a:sx n="26" d="100"/>
          <a:sy n="26" d="100"/>
        </p:scale>
        <p:origin x="-1786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2232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6D683-6814-42C4-9C52-DD4C52D7B784}" type="datetimeFigureOut">
              <a:rPr lang="en-US" smtClean="0"/>
              <a:t>5/15/2012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02536-59D4-429E-8023-03B770689A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3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E7A07-9F34-423C-81AA-15D3E605F11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89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02536-59D4-429E-8023-03B770689AA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89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02536-59D4-429E-8023-03B770689AA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79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20067" indent="-276949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07796" indent="-221559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550914" indent="-221559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1994032" indent="-221559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437150" indent="-221559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880269" indent="-221559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323387" indent="-221559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766505" indent="-221559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7D280B-F1FD-41B2-8B60-7F364FFC2EE1}" type="slidenum">
              <a:rPr lang="ko-KR" altLang="en-US" sz="1200"/>
              <a:pPr eaLnBrk="1" hangingPunct="1"/>
              <a:t>4</a:t>
            </a:fld>
            <a:endParaRPr lang="en-US" altLang="ko-KR" sz="1200" dirty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90" y="4343400"/>
            <a:ext cx="5030221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dirty="0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02536-59D4-429E-8023-03B770689AA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63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02536-59D4-429E-8023-03B770689AA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45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The procedure of delineating megaregions includes three stages.</a:t>
            </a:r>
          </a:p>
          <a:p>
            <a:pPr eaLnBrk="1" hangingPunct="1"/>
            <a:r>
              <a:rPr lang="en-US" dirty="0" smtClean="0"/>
              <a:t>First, we identify metroregions which include both core areas and their areas of influences.</a:t>
            </a:r>
          </a:p>
          <a:p>
            <a:pPr eaLnBrk="1" hangingPunct="1"/>
            <a:r>
              <a:rPr lang="en-US" dirty="0" smtClean="0"/>
              <a:t>Second, identified metroregions are grouped based on the extent of their interactions (commodity flows), forming functional regions.</a:t>
            </a:r>
          </a:p>
          <a:p>
            <a:pPr eaLnBrk="1" hangingPunct="1"/>
            <a:r>
              <a:rPr lang="en-US" dirty="0" smtClean="0"/>
              <a:t>Finally, functional regions are be reviewed with contiguity and proximity conditions and then those meeting such conditions are designated as megaregions.</a:t>
            </a:r>
          </a:p>
          <a:p>
            <a:pPr eaLnBrk="1" hangingPunct="1"/>
            <a:r>
              <a:rPr lang="en-US" dirty="0" smtClean="0"/>
              <a:t>Megaregion boundaries should be reviewed periodically to reflect changes in centrality and functional relationships and local opinions.</a:t>
            </a: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BDF542-8A0E-46A0-8A28-A50C5FEC6316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535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2358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125413"/>
            <a:ext cx="2190750" cy="5876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25413"/>
            <a:ext cx="6423025" cy="5876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6290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AD401CA-F3E7-447C-BFD6-9C984241C774}" type="datetimeFigureOut">
              <a:rPr lang="en-US"/>
              <a:pPr/>
              <a:t>5/15/2012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BDDC3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C23209-3FD2-41DC-92C2-38C08CD848F3}" type="slidenum">
              <a:rPr lang="en-US">
                <a:solidFill>
                  <a:srgbClr val="EBDDC3"/>
                </a:solidFill>
              </a:rPr>
              <a:pPr/>
              <a:t>‹#›</a:t>
            </a:fld>
            <a:endParaRPr lang="en-US" dirty="0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7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6650F0-569E-4E4A-A32F-01F840D4EDC6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4D17-F5FA-4BAF-9416-67AA9633C9A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8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061C3-64FD-453C-98D5-0CD76CA0DCFF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3C57B752-529B-412B-B14A-65BB6BEB291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576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C7072C-ECB1-40E9-B874-D9B91AC17B5F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657AA-F1E7-4F03-A2E4-E28B6EB391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6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24EA1A-4002-4219-9CA7-4DCE1D213F52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D55D3-1EE4-44C1-83EC-8C952AC224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6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F48C-0EB1-4A8E-9BC8-A362C385E47D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ED1C4-2C52-45F3-9921-6859F51C00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05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94C85-EB4F-4F4B-808C-8BD739526EDA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8E864-8E4D-439F-AC2E-4F7914F2B71B}" type="slidenum">
              <a:rPr lang="en-US">
                <a:solidFill>
                  <a:srgbClr val="775F55"/>
                </a:solidFill>
              </a:rPr>
              <a:pPr/>
              <a:t>‹#›</a:t>
            </a:fld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11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1F10C-0316-4F88-9235-B265A9C55669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F565A-1FFF-4909-B659-803BB5419B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2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0994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50C4FF20-F1D5-4045-AD20-2FA8F92DF58B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81C84019-1AA9-4824-9BB2-02219C57386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94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D9816-D0B8-4852-8DAE-2B3ADC676FE1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267A0-DBD9-4EDE-A4C2-265D4E4770F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24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78340BF-B227-44A4-A5ED-8DE424635CFC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8AD2BA80-E661-4679-B0FE-0B4DA5D336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39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505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56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49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77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48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706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1340431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069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67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316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6165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AD401CA-F3E7-447C-BFD6-9C984241C774}" type="datetimeFigureOut">
              <a:rPr lang="en-US"/>
              <a:pPr/>
              <a:t>5/15/2012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EBDDC3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8C23209-3FD2-41DC-92C2-38C08CD848F3}" type="slidenum">
              <a:rPr lang="en-US">
                <a:solidFill>
                  <a:srgbClr val="EBDDC3"/>
                </a:solidFill>
              </a:rPr>
              <a:pPr/>
              <a:t>‹#›</a:t>
            </a:fld>
            <a:endParaRPr lang="en-US" dirty="0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55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6650F0-569E-4E4A-A32F-01F840D4EDC6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4D17-F5FA-4BAF-9416-67AA9633C9A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571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061C3-64FD-453C-98D5-0CD76CA0DCFF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3C57B752-529B-412B-B14A-65BB6BEB291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00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C7072C-ECB1-40E9-B874-D9B91AC17B5F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657AA-F1E7-4F03-A2E4-E28B6EB391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659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24EA1A-4002-4219-9CA7-4DCE1D213F52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D55D3-1EE4-44C1-83EC-8C952AC224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097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1F48C-0EB1-4A8E-9BC8-A362C385E47D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ED1C4-2C52-45F3-9921-6859F51C00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6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8413" y="125413"/>
            <a:ext cx="3725862" cy="884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25413"/>
            <a:ext cx="3727450" cy="884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65702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94C85-EB4F-4F4B-808C-8BD739526EDA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8E864-8E4D-439F-AC2E-4F7914F2B71B}" type="slidenum">
              <a:rPr lang="en-US">
                <a:solidFill>
                  <a:srgbClr val="775F55"/>
                </a:solidFill>
              </a:rPr>
              <a:pPr/>
              <a:t>‹#›</a:t>
            </a:fld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0141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1F10C-0316-4F88-9235-B265A9C55669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F565A-1FFF-4909-B659-803BB5419B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593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50C4FF20-F1D5-4045-AD20-2FA8F92DF58B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81C84019-1AA9-4824-9BB2-02219C57386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50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D9816-D0B8-4852-8DAE-2B3ADC676FE1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267A0-DBD9-4EDE-A4C2-265D4E4770F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1201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78340BF-B227-44A4-A5ED-8DE424635CFC}" type="datetimeFigureOut">
              <a:rPr lang="en-US">
                <a:solidFill>
                  <a:srgbClr val="775F55"/>
                </a:solidFill>
              </a:rPr>
              <a:pPr/>
              <a:t>5/15/2012</a:t>
            </a:fld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775F55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8AD2BA80-E661-4679-B0FE-0B4DA5D336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28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337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115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84963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9829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840826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ChangeArrowheads="1"/>
          </p:cNvSpPr>
          <p:nvPr userDrawn="1"/>
        </p:nvSpPr>
        <p:spPr bwMode="auto">
          <a:xfrm>
            <a:off x="-7938" y="0"/>
            <a:ext cx="885826" cy="6500813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1016000"/>
            <a:ext cx="693738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25413"/>
            <a:ext cx="76057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77" name="Picture 5" descr="CQGRDLogo_crop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6578600"/>
            <a:ext cx="7588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1398" name="Line 6"/>
          <p:cNvSpPr>
            <a:spLocks noChangeShapeType="1"/>
          </p:cNvSpPr>
          <p:nvPr userDrawn="1"/>
        </p:nvSpPr>
        <p:spPr bwMode="auto">
          <a:xfrm>
            <a:off x="885825" y="0"/>
            <a:ext cx="0" cy="6869113"/>
          </a:xfrm>
          <a:prstGeom prst="line">
            <a:avLst/>
          </a:prstGeom>
          <a:noFill/>
          <a:ln w="2857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1399" name="Text Box 7"/>
          <p:cNvSpPr txBox="1">
            <a:spLocks noChangeArrowheads="1"/>
          </p:cNvSpPr>
          <p:nvPr userDrawn="1"/>
        </p:nvSpPr>
        <p:spPr bwMode="auto">
          <a:xfrm>
            <a:off x="-74613" y="49213"/>
            <a:ext cx="102235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dirty="0">
              <a:solidFill>
                <a:srgbClr val="E6BA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E6BA00"/>
                </a:solidFill>
              </a:rPr>
              <a:t>M</a:t>
            </a:r>
            <a:r>
              <a:rPr lang="en-US" sz="1000" dirty="0">
                <a:solidFill>
                  <a:srgbClr val="FFFFFF"/>
                </a:solidFill>
              </a:rPr>
              <a:t>egaregions</a:t>
            </a:r>
          </a:p>
        </p:txBody>
      </p:sp>
      <p:sp>
        <p:nvSpPr>
          <p:cNvPr id="571400" name="Text Box 8"/>
          <p:cNvSpPr txBox="1">
            <a:spLocks noChangeArrowheads="1"/>
          </p:cNvSpPr>
          <p:nvPr userDrawn="1"/>
        </p:nvSpPr>
        <p:spPr bwMode="auto">
          <a:xfrm>
            <a:off x="6261100" y="1239838"/>
            <a:ext cx="2573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1402" name="Line 10"/>
          <p:cNvSpPr>
            <a:spLocks noChangeShapeType="1"/>
          </p:cNvSpPr>
          <p:nvPr userDrawn="1"/>
        </p:nvSpPr>
        <p:spPr bwMode="auto">
          <a:xfrm>
            <a:off x="0" y="679450"/>
            <a:ext cx="9144000" cy="0"/>
          </a:xfrm>
          <a:prstGeom prst="line">
            <a:avLst/>
          </a:prstGeom>
          <a:noFill/>
          <a:ln w="28575">
            <a:solidFill>
              <a:srgbClr val="DDDDDD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6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043D61-5297-44C5-A3E5-FFDC84276693}" type="datetimeFigureOut">
              <a:rPr lang="en-US">
                <a:solidFill>
                  <a:srgbClr val="775F5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5/15/2012</a:t>
            </a:fld>
            <a:endParaRPr lang="en-US" dirty="0">
              <a:solidFill>
                <a:srgbClr val="775F55"/>
              </a:solidFill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775F55"/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B7E545-B655-428F-94CD-A0F92FEA6589}" type="slidenum">
              <a:rPr lang="en-US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375DC-1C59-4B23-9120-D34B53D5F1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5/15/2012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CDB57-1ADE-4932-993E-B735A3DAA5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043D61-5297-44C5-A3E5-FFDC84276693}" type="datetimeFigureOut">
              <a:rPr lang="en-US">
                <a:solidFill>
                  <a:srgbClr val="775F55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5/15/2012</a:t>
            </a:fld>
            <a:endParaRPr lang="en-US" dirty="0">
              <a:solidFill>
                <a:srgbClr val="775F55"/>
              </a:solidFill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775F55"/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B7E545-B655-428F-94CD-A0F92FEA6589}" type="slidenum">
              <a:rPr lang="en-US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2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295400" y="1600200"/>
            <a:ext cx="6934200" cy="1676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9322" y="41148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cs typeface="Arial" pitchFamily="34" charset="0"/>
              </a:rPr>
              <a:t>Catherine L. Ross, </a:t>
            </a:r>
            <a:r>
              <a:rPr lang="en-US" sz="2000" dirty="0" smtClean="0">
                <a:cs typeface="Arial" pitchFamily="34" charset="0"/>
              </a:rPr>
              <a:t>Harry West Professor and Director, Center for Regional Development</a:t>
            </a:r>
          </a:p>
          <a:p>
            <a:pPr marL="0" indent="0">
              <a:buNone/>
            </a:pPr>
            <a:r>
              <a:rPr lang="en-US" sz="2000" dirty="0" smtClean="0">
                <a:cs typeface="Arial" pitchFamily="34" charset="0"/>
              </a:rPr>
              <a:t>Deputy Director </a:t>
            </a:r>
            <a:r>
              <a:rPr lang="en-US" sz="2000" dirty="0" smtClean="0">
                <a:cs typeface="Arial" pitchFamily="34" charset="0"/>
              </a:rPr>
              <a:t>Na</a:t>
            </a:r>
            <a:r>
              <a:rPr lang="en-US" sz="2000" dirty="0" smtClean="0">
                <a:cs typeface="Arial" pitchFamily="34" charset="0"/>
              </a:rPr>
              <a:t>tional </a:t>
            </a:r>
            <a:r>
              <a:rPr lang="en-US" sz="2000" dirty="0" smtClean="0">
                <a:cs typeface="Arial" pitchFamily="34" charset="0"/>
              </a:rPr>
              <a:t>Ce</a:t>
            </a:r>
            <a:r>
              <a:rPr lang="en-US" sz="2000" dirty="0" smtClean="0">
                <a:cs typeface="Arial" pitchFamily="34" charset="0"/>
              </a:rPr>
              <a:t>nter </a:t>
            </a:r>
            <a:r>
              <a:rPr lang="en-US" sz="2000" dirty="0" smtClean="0">
                <a:cs typeface="Arial" pitchFamily="34" charset="0"/>
              </a:rPr>
              <a:t>for </a:t>
            </a:r>
            <a:r>
              <a:rPr lang="en-US" sz="2000" dirty="0" smtClean="0">
                <a:cs typeface="Arial" pitchFamily="34" charset="0"/>
              </a:rPr>
              <a:t>Transportation</a:t>
            </a:r>
            <a:r>
              <a:rPr lang="en-US" sz="2000" dirty="0" smtClean="0">
                <a:cs typeface="Arial" pitchFamily="34" charset="0"/>
              </a:rPr>
              <a:t>  </a:t>
            </a:r>
            <a:r>
              <a:rPr lang="en-US" sz="2000" dirty="0" smtClean="0">
                <a:cs typeface="Arial" pitchFamily="34" charset="0"/>
              </a:rPr>
              <a:t>Pro</a:t>
            </a:r>
            <a:r>
              <a:rPr lang="en-US" sz="2000" dirty="0" smtClean="0">
                <a:cs typeface="Arial" pitchFamily="34" charset="0"/>
              </a:rPr>
              <a:t>ductivity </a:t>
            </a:r>
            <a:r>
              <a:rPr lang="en-US" sz="2000" dirty="0" smtClean="0">
                <a:cs typeface="Arial" pitchFamily="34" charset="0"/>
              </a:rPr>
              <a:t>and </a:t>
            </a:r>
            <a:r>
              <a:rPr lang="en-US" sz="2000" dirty="0" smtClean="0">
                <a:cs typeface="Arial" pitchFamily="34" charset="0"/>
              </a:rPr>
              <a:t>Management</a:t>
            </a:r>
            <a:endParaRPr lang="en-US" sz="2000" dirty="0">
              <a:cs typeface="Arial" pitchFamily="34" charset="0"/>
            </a:endParaRP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809322" y="1760806"/>
            <a:ext cx="84747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Megaregion Planning in the United States: A Look Forward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401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257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600199"/>
            <a:ext cx="7391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itchFamily="2" charset="2"/>
              <a:buChar char="q"/>
            </a:pP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 Provide a  </a:t>
            </a:r>
            <a:r>
              <a:rPr lang="en-US" sz="4000" dirty="0">
                <a:solidFill>
                  <a:prstClr val="black"/>
                </a:solidFill>
                <a:latin typeface="Calibri"/>
              </a:rPr>
              <a:t>broad overview of megaregions</a:t>
            </a:r>
          </a:p>
          <a:p>
            <a:pPr marL="571500" lvl="0" indent="-571500">
              <a:buFont typeface="Wingdings" pitchFamily="2" charset="2"/>
              <a:buChar char="q"/>
            </a:pPr>
            <a:endParaRPr lang="en-US" sz="4000" dirty="0">
              <a:solidFill>
                <a:prstClr val="black"/>
              </a:solidFill>
              <a:latin typeface="Calibri"/>
            </a:endParaRPr>
          </a:p>
          <a:p>
            <a:pPr marL="571500" lvl="0" indent="-571500">
              <a:buFont typeface="Wingdings" pitchFamily="2" charset="2"/>
              <a:buChar char="q"/>
            </a:pPr>
            <a:r>
              <a:rPr lang="en-US" sz="4000" dirty="0">
                <a:solidFill>
                  <a:prstClr val="black"/>
                </a:solidFill>
                <a:latin typeface="Calibri"/>
              </a:rPr>
              <a:t>Examine the status of </a:t>
            </a: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research </a:t>
            </a:r>
            <a:r>
              <a:rPr lang="en-US" sz="4000" dirty="0">
                <a:solidFill>
                  <a:prstClr val="black"/>
                </a:solidFill>
                <a:latin typeface="Calibri"/>
              </a:rPr>
              <a:t>and </a:t>
            </a: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practice in the United States</a:t>
            </a:r>
            <a:endParaRPr lang="en-US" sz="4000" dirty="0">
              <a:solidFill>
                <a:prstClr val="black"/>
              </a:solidFill>
              <a:latin typeface="Calibri"/>
            </a:endParaRPr>
          </a:p>
          <a:p>
            <a:pPr marL="571500" lvl="0" indent="-571500">
              <a:buFont typeface="Wingdings" pitchFamily="2" charset="2"/>
              <a:buChar char="q"/>
            </a:pPr>
            <a:endParaRPr lang="en-US" sz="4000" dirty="0">
              <a:solidFill>
                <a:prstClr val="black"/>
              </a:solidFill>
              <a:latin typeface="Calibri"/>
            </a:endParaRPr>
          </a:p>
          <a:p>
            <a:pPr marL="571500" lvl="0" indent="-571500">
              <a:buFont typeface="Wingdings" pitchFamily="2" charset="2"/>
              <a:buChar char="q"/>
            </a:pPr>
            <a:r>
              <a:rPr lang="en-US" sz="4000" dirty="0">
                <a:solidFill>
                  <a:prstClr val="black"/>
                </a:solidFill>
                <a:latin typeface="Calibri"/>
              </a:rPr>
              <a:t>Discuss </a:t>
            </a:r>
            <a:r>
              <a:rPr lang="en-US" sz="4000" dirty="0" smtClean="0">
                <a:solidFill>
                  <a:prstClr val="black"/>
                </a:solidFill>
                <a:latin typeface="Calibri"/>
              </a:rPr>
              <a:t>future  </a:t>
            </a:r>
            <a:r>
              <a:rPr lang="en-US" sz="4000" dirty="0">
                <a:solidFill>
                  <a:prstClr val="black"/>
                </a:solidFill>
                <a:latin typeface="Calibri"/>
              </a:rPr>
              <a:t>prospects</a:t>
            </a:r>
          </a:p>
        </p:txBody>
      </p:sp>
    </p:spTree>
    <p:extLst>
      <p:ext uri="{BB962C8B-B14F-4D97-AF65-F5344CB8AC3E}">
        <p14:creationId xmlns:p14="http://schemas.microsoft.com/office/powerpoint/2010/main" val="368763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28600"/>
            <a:ext cx="8153400" cy="6019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Calibri" pitchFamily="34" charset="0"/>
                <a:cs typeface="Calibri" pitchFamily="34" charset="0"/>
              </a:rPr>
              <a:t>Megaregions </a:t>
            </a:r>
            <a:r>
              <a:rPr lang="en-US" sz="4400" dirty="0">
                <a:latin typeface="Calibri" pitchFamily="34" charset="0"/>
                <a:cs typeface="Calibri" pitchFamily="34" charset="0"/>
              </a:rPr>
              <a:t>are networks of urban centers and surrounding areas connected by economic, social, and infrastructure relationships. </a:t>
            </a:r>
          </a:p>
        </p:txBody>
      </p:sp>
    </p:spTree>
    <p:extLst>
      <p:ext uri="{BB962C8B-B14F-4D97-AF65-F5344CB8AC3E}">
        <p14:creationId xmlns:p14="http://schemas.microsoft.com/office/powerpoint/2010/main" val="281360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1219200" y="1676400"/>
            <a:ext cx="5181600" cy="28194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6" name="Freeform 3"/>
          <p:cNvSpPr>
            <a:spLocks/>
          </p:cNvSpPr>
          <p:nvPr/>
        </p:nvSpPr>
        <p:spPr bwMode="auto">
          <a:xfrm>
            <a:off x="1217613" y="696913"/>
            <a:ext cx="7926387" cy="5932487"/>
          </a:xfrm>
          <a:custGeom>
            <a:avLst/>
            <a:gdLst>
              <a:gd name="T0" fmla="*/ 2147483647 w 4992"/>
              <a:gd name="T1" fmla="*/ 0 h 3792"/>
              <a:gd name="T2" fmla="*/ 0 w 4992"/>
              <a:gd name="T3" fmla="*/ 0 h 3792"/>
              <a:gd name="T4" fmla="*/ 0 w 4992"/>
              <a:gd name="T5" fmla="*/ 2147483647 h 3792"/>
              <a:gd name="T6" fmla="*/ 2147483647 w 4992"/>
              <a:gd name="T7" fmla="*/ 2147483647 h 3792"/>
              <a:gd name="T8" fmla="*/ 0 60000 65536"/>
              <a:gd name="T9" fmla="*/ 0 60000 65536"/>
              <a:gd name="T10" fmla="*/ 0 60000 65536"/>
              <a:gd name="T11" fmla="*/ 0 60000 65536"/>
              <a:gd name="T12" fmla="*/ 0 w 4992"/>
              <a:gd name="T13" fmla="*/ 0 h 3792"/>
              <a:gd name="T14" fmla="*/ 4992 w 4992"/>
              <a:gd name="T15" fmla="*/ 3792 h 3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92" h="3792">
                <a:moveTo>
                  <a:pt x="4992" y="0"/>
                </a:moveTo>
                <a:lnTo>
                  <a:pt x="0" y="0"/>
                </a:lnTo>
                <a:lnTo>
                  <a:pt x="0" y="3792"/>
                </a:lnTo>
                <a:lnTo>
                  <a:pt x="4992" y="3792"/>
                </a:lnTo>
              </a:path>
            </a:pathLst>
          </a:cu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7759700" y="0"/>
            <a:ext cx="0" cy="68580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1225550" cy="7048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2971800"/>
            <a:ext cx="1217613" cy="42863"/>
          </a:xfrm>
          <a:prstGeom prst="rect">
            <a:avLst/>
          </a:prstGeom>
          <a:solidFill>
            <a:srgbClr val="FF6600"/>
          </a:solidFill>
          <a:ln w="63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1190625" y="3016250"/>
            <a:ext cx="53689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081" name="Picture 21" descr="United_Sta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"/>
          <a:stretch>
            <a:fillRect/>
          </a:stretch>
        </p:blipFill>
        <p:spPr bwMode="auto">
          <a:xfrm>
            <a:off x="1219200" y="1371600"/>
            <a:ext cx="51816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4"/>
          <p:cNvSpPr>
            <a:spLocks noChangeArrowheads="1"/>
          </p:cNvSpPr>
          <p:nvPr/>
        </p:nvSpPr>
        <p:spPr bwMode="auto">
          <a:xfrm>
            <a:off x="6400800" y="685800"/>
            <a:ext cx="1371600" cy="59436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sm" len="sm"/>
              </a14:hiddenLine>
            </a:ext>
          </a:extLst>
        </p:spPr>
        <p:txBody>
          <a:bodyPr wrap="none" anchor="ctr"/>
          <a:lstStyle/>
          <a:p>
            <a:endParaRPr lang="en-US" sz="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1219200" y="5029200"/>
            <a:ext cx="5181600" cy="16002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84" name="TextBox 17"/>
          <p:cNvSpPr txBox="1">
            <a:spLocks noChangeArrowheads="1"/>
          </p:cNvSpPr>
          <p:nvPr/>
        </p:nvSpPr>
        <p:spPr bwMode="auto">
          <a:xfrm>
            <a:off x="1219200" y="4706938"/>
            <a:ext cx="5181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>
                <a:latin typeface="Franklin Gothic Book" pitchFamily="34" charset="0"/>
              </a:rPr>
              <a:t> </a:t>
            </a:r>
          </a:p>
          <a:p>
            <a:pPr eaLnBrk="1" hangingPunct="1"/>
            <a:endParaRPr lang="en-US" sz="1200" b="1" dirty="0">
              <a:latin typeface="Franklin Gothic Book" pitchFamily="34" charset="0"/>
            </a:endParaRPr>
          </a:p>
          <a:p>
            <a:pPr eaLnBrk="1" hangingPunct="1"/>
            <a:r>
              <a:rPr lang="en-US" altLang="ko-KR" sz="1200" dirty="0">
                <a:latin typeface="Times New Roman" pitchFamily="18" charset="0"/>
                <a:ea typeface="굴림" pitchFamily="34" charset="-127"/>
              </a:rPr>
              <a:t>Catherine L. Ross, PhD</a:t>
            </a:r>
          </a:p>
          <a:p>
            <a:pPr eaLnBrk="1" hangingPunct="1"/>
            <a:r>
              <a:rPr lang="en-US" altLang="ko-KR" sz="1200" dirty="0">
                <a:latin typeface="Times New Roman" pitchFamily="18" charset="0"/>
                <a:ea typeface="굴림" pitchFamily="34" charset="-127"/>
              </a:rPr>
              <a:t>Myungje Woo, PhD</a:t>
            </a:r>
          </a:p>
          <a:p>
            <a:pPr eaLnBrk="1" hangingPunct="1"/>
            <a:r>
              <a:rPr lang="en-US" altLang="ko-KR" sz="1200" dirty="0">
                <a:latin typeface="Times New Roman" pitchFamily="18" charset="0"/>
                <a:ea typeface="굴림" pitchFamily="34" charset="-127"/>
              </a:rPr>
              <a:t>Jason Barringer, AICP</a:t>
            </a:r>
          </a:p>
          <a:p>
            <a:pPr eaLnBrk="1" hangingPunct="1">
              <a:lnSpc>
                <a:spcPct val="50000"/>
              </a:lnSpc>
            </a:pPr>
            <a:endParaRPr lang="en-US" altLang="ko-KR" sz="1200" dirty="0">
              <a:latin typeface="Times New Roman" pitchFamily="18" charset="0"/>
              <a:ea typeface="굴림" pitchFamily="34" charset="-127"/>
            </a:endParaRPr>
          </a:p>
          <a:p>
            <a:pPr eaLnBrk="1" hangingPunct="1"/>
            <a:r>
              <a:rPr lang="en-US" altLang="ko-KR" sz="1200" dirty="0">
                <a:latin typeface="Times New Roman" pitchFamily="18" charset="0"/>
                <a:ea typeface="굴림" pitchFamily="34" charset="-127"/>
              </a:rPr>
              <a:t>Center for Quality Growth and Regional Development</a:t>
            </a:r>
          </a:p>
          <a:p>
            <a:pPr eaLnBrk="1" hangingPunct="1"/>
            <a:r>
              <a:rPr lang="en-US" altLang="ko-KR" sz="1200" dirty="0">
                <a:latin typeface="Times New Roman" pitchFamily="18" charset="0"/>
                <a:ea typeface="굴림" pitchFamily="34" charset="-127"/>
              </a:rPr>
              <a:t>Georgia Institute of Technology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 smtClean="0"/>
              <a:t>October </a:t>
            </a:r>
            <a:r>
              <a:rPr lang="en-US" sz="1200" dirty="0"/>
              <a:t>1-4,  2009</a:t>
            </a:r>
            <a:endParaRPr lang="en-US" sz="1200" dirty="0">
              <a:latin typeface="Franklin Gothic Book" pitchFamily="34" charset="0"/>
            </a:endParaRPr>
          </a:p>
        </p:txBody>
      </p:sp>
      <p:sp>
        <p:nvSpPr>
          <p:cNvPr id="3085" name="Rectangle 18"/>
          <p:cNvSpPr>
            <a:spLocks noChangeArrowheads="1"/>
          </p:cNvSpPr>
          <p:nvPr/>
        </p:nvSpPr>
        <p:spPr bwMode="auto">
          <a:xfrm>
            <a:off x="1219200" y="685800"/>
            <a:ext cx="28956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500" b="1" dirty="0">
                <a:latin typeface="Franklin Gothic Book" pitchFamily="34" charset="0"/>
              </a:rPr>
              <a:t>Megaregions:</a:t>
            </a:r>
            <a:endParaRPr lang="en-US" sz="2500" dirty="0">
              <a:latin typeface="Franklin Gothic Book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219200" y="1163638"/>
          <a:ext cx="6553200" cy="256032"/>
        </p:xfrm>
        <a:graphic>
          <a:graphicData uri="http://schemas.openxmlformats.org/drawingml/2006/table">
            <a:tbl>
              <a:tblPr/>
              <a:tblGrid>
                <a:gridCol w="6553200"/>
              </a:tblGrid>
              <a:tr h="255587">
                <a:tc>
                  <a:txBody>
                    <a:bodyPr/>
                    <a:lstStyle/>
                    <a:p>
                      <a:pPr marL="114300" marR="0" lvl="0" indent="-9525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맑은 고딕" pitchFamily="34" charset="-127"/>
                          <a:cs typeface="Arial" charset="0"/>
                        </a:rPr>
                        <a:t>The Physical and Functional Delineation of Megaregions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849B"/>
                    </a:solidFill>
                  </a:tcPr>
                </a:tc>
              </a:tr>
            </a:tbl>
          </a:graphicData>
        </a:graphic>
      </p:graphicFrame>
      <p:sp>
        <p:nvSpPr>
          <p:cNvPr id="3088" name="Rectangle 20"/>
          <p:cNvSpPr>
            <a:spLocks noChangeArrowheads="1"/>
          </p:cNvSpPr>
          <p:nvPr/>
        </p:nvSpPr>
        <p:spPr bwMode="auto">
          <a:xfrm>
            <a:off x="6400800" y="563880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600" dirty="0"/>
              <a:t>© 2009 by CQGRD. All rights reserved. Please do not quote. This document is under review by the U.S. DOT FHWA.</a:t>
            </a:r>
          </a:p>
        </p:txBody>
      </p:sp>
      <p:pic>
        <p:nvPicPr>
          <p:cNvPr id="3089" name="Picture 14" descr="CQGRD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148388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igure1_Megaregion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9600"/>
            <a:ext cx="9144000" cy="6248400"/>
          </a:xfrm>
          <a:prstGeom prst="rect">
            <a:avLst/>
          </a:prstGeom>
          <a:ln w="3175">
            <a:solidFill>
              <a:sysClr val="windowText" lastClr="0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0" y="-15400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prstClr val="black"/>
                </a:solidFill>
              </a:rPr>
              <a:t>US </a:t>
            </a:r>
            <a:r>
              <a:rPr lang="en-US" sz="4400" dirty="0">
                <a:solidFill>
                  <a:prstClr val="black"/>
                </a:solidFill>
              </a:rPr>
              <a:t>M</a:t>
            </a:r>
            <a:r>
              <a:rPr lang="en-US" sz="4400" dirty="0" smtClean="0">
                <a:solidFill>
                  <a:prstClr val="black"/>
                </a:solidFill>
              </a:rPr>
              <a:t>EGAREGIONS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5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488417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Spatial Structure  of Megaregions,  Ross and Woo, 2009</a:t>
            </a:r>
            <a:endParaRPr lang="en-US" dirty="0"/>
          </a:p>
        </p:txBody>
      </p:sp>
      <p:pic>
        <p:nvPicPr>
          <p:cNvPr id="4" name="Picture 3" descr="SpatialStructur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81200"/>
            <a:ext cx="9144000" cy="487680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024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0"/>
          <p:cNvGrpSpPr>
            <a:grpSpLocks/>
          </p:cNvGrpSpPr>
          <p:nvPr/>
        </p:nvGrpSpPr>
        <p:grpSpPr bwMode="auto">
          <a:xfrm>
            <a:off x="-3390900" y="7620000"/>
            <a:ext cx="9144000" cy="685800"/>
            <a:chOff x="0" y="60198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019800"/>
              <a:ext cx="2209800" cy="685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62200" y="6019800"/>
              <a:ext cx="6781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pic>
          <p:nvPicPr>
            <p:cNvPr id="27659" name="Picture 9" descr="CQGRDLogo_crop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6183531"/>
              <a:ext cx="1752600" cy="445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1" name="Title 1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Modeling Megaregions</a:t>
            </a:r>
          </a:p>
        </p:txBody>
      </p:sp>
      <p:sp>
        <p:nvSpPr>
          <p:cNvPr id="27652" name="Text Box 17"/>
          <p:cNvSpPr txBox="1">
            <a:spLocks noChangeArrowheads="1"/>
          </p:cNvSpPr>
          <p:nvPr/>
        </p:nvSpPr>
        <p:spPr bwMode="auto">
          <a:xfrm>
            <a:off x="762000" y="1524000"/>
            <a:ext cx="50006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2100" b="1" dirty="0">
                <a:solidFill>
                  <a:srgbClr val="4A2500"/>
                </a:solidFill>
                <a:latin typeface="Times New Roman" pitchFamily="18" charset="0"/>
                <a:ea typeface="굴림" pitchFamily="34" charset="-127"/>
              </a:rPr>
              <a:t>3. Procedure of Delineating Megaregions</a:t>
            </a:r>
          </a:p>
        </p:txBody>
      </p:sp>
      <p:pic>
        <p:nvPicPr>
          <p:cNvPr id="27653" name="Picture 2" descr="process_megaregion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981200"/>
            <a:ext cx="42672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Box 15"/>
          <p:cNvSpPr txBox="1">
            <a:spLocks noChangeArrowheads="1"/>
          </p:cNvSpPr>
          <p:nvPr/>
        </p:nvSpPr>
        <p:spPr bwMode="auto">
          <a:xfrm>
            <a:off x="6324600" y="2143125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latin typeface="Arial" pitchFamily="34" charset="0"/>
              </a:rPr>
              <a:t>Metro Regions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</a:rPr>
              <a:t>: measuring </a:t>
            </a:r>
            <a:r>
              <a:rPr lang="en-US" sz="1400" dirty="0">
                <a:solidFill>
                  <a:srgbClr val="0000FF"/>
                </a:solidFill>
                <a:latin typeface="Arial" pitchFamily="34" charset="0"/>
              </a:rPr>
              <a:t>centrality</a:t>
            </a:r>
          </a:p>
        </p:txBody>
      </p:sp>
      <p:sp>
        <p:nvSpPr>
          <p:cNvPr id="27655" name="TextBox 16"/>
          <p:cNvSpPr txBox="1">
            <a:spLocks noChangeArrowheads="1"/>
          </p:cNvSpPr>
          <p:nvPr/>
        </p:nvSpPr>
        <p:spPr bwMode="auto">
          <a:xfrm>
            <a:off x="6324600" y="3713163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latin typeface="Arial" pitchFamily="34" charset="0"/>
              </a:rPr>
              <a:t>Functional Regions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</a:rPr>
              <a:t>: measuring </a:t>
            </a:r>
            <a:r>
              <a:rPr lang="en-US" sz="1400" dirty="0">
                <a:solidFill>
                  <a:srgbClr val="0000FF"/>
                </a:solidFill>
                <a:latin typeface="Arial" pitchFamily="34" charset="0"/>
              </a:rPr>
              <a:t>interactions</a:t>
            </a:r>
          </a:p>
        </p:txBody>
      </p:sp>
      <p:sp>
        <p:nvSpPr>
          <p:cNvPr id="27656" name="TextBox 17"/>
          <p:cNvSpPr txBox="1">
            <a:spLocks noChangeArrowheads="1"/>
          </p:cNvSpPr>
          <p:nvPr/>
        </p:nvSpPr>
        <p:spPr bwMode="auto">
          <a:xfrm>
            <a:off x="6324600" y="5029200"/>
            <a:ext cx="1981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  <a:latin typeface="Arial" pitchFamily="34" charset="0"/>
              </a:rPr>
              <a:t>Megaregions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</a:rPr>
              <a:t>: considering </a:t>
            </a:r>
            <a:r>
              <a:rPr lang="en-US" sz="1400" dirty="0">
                <a:solidFill>
                  <a:srgbClr val="0000FF"/>
                </a:solidFill>
                <a:latin typeface="Arial" pitchFamily="34" charset="0"/>
              </a:rPr>
              <a:t>physical relationships</a:t>
            </a:r>
          </a:p>
        </p:txBody>
      </p:sp>
    </p:spTree>
    <p:extLst>
      <p:ext uri="{BB962C8B-B14F-4D97-AF65-F5344CB8AC3E}">
        <p14:creationId xmlns:p14="http://schemas.microsoft.com/office/powerpoint/2010/main" val="676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238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1_Default Design</vt:lpstr>
      <vt:lpstr>Median</vt:lpstr>
      <vt:lpstr>1_Office Theme</vt:lpstr>
      <vt:lpstr>1_Median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Modeling Megaregions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</dc:creator>
  <cp:lastModifiedBy>Catherine</cp:lastModifiedBy>
  <cp:revision>22</cp:revision>
  <dcterms:created xsi:type="dcterms:W3CDTF">2012-04-25T00:22:24Z</dcterms:created>
  <dcterms:modified xsi:type="dcterms:W3CDTF">2012-05-15T04:52:40Z</dcterms:modified>
</cp:coreProperties>
</file>